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2" r:id="rId2"/>
    <p:sldMasterId id="2147483668" r:id="rId3"/>
  </p:sldMasterIdLst>
  <p:notesMasterIdLst>
    <p:notesMasterId r:id="rId22"/>
  </p:notesMasterIdLst>
  <p:handoutMasterIdLst>
    <p:handoutMasterId r:id="rId23"/>
  </p:handoutMasterIdLst>
  <p:sldIdLst>
    <p:sldId id="551" r:id="rId4"/>
    <p:sldId id="557" r:id="rId5"/>
    <p:sldId id="526" r:id="rId6"/>
    <p:sldId id="528" r:id="rId7"/>
    <p:sldId id="521" r:id="rId8"/>
    <p:sldId id="546" r:id="rId9"/>
    <p:sldId id="550" r:id="rId10"/>
    <p:sldId id="537" r:id="rId11"/>
    <p:sldId id="465" r:id="rId12"/>
    <p:sldId id="558" r:id="rId13"/>
    <p:sldId id="541" r:id="rId14"/>
    <p:sldId id="542" r:id="rId15"/>
    <p:sldId id="544" r:id="rId16"/>
    <p:sldId id="553" r:id="rId17"/>
    <p:sldId id="548" r:id="rId18"/>
    <p:sldId id="555" r:id="rId19"/>
    <p:sldId id="560" r:id="rId20"/>
    <p:sldId id="559" r:id="rId21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PALLI Margerita" initials="T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1A3F6C"/>
    <a:srgbClr val="1B3D67"/>
    <a:srgbClr val="1D4371"/>
    <a:srgbClr val="7FA3CF"/>
    <a:srgbClr val="5B89C1"/>
    <a:srgbClr val="BCCFE6"/>
    <a:srgbClr val="E9EFF7"/>
    <a:srgbClr val="C8D7EA"/>
    <a:srgbClr val="7BA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5461" autoAdjust="0"/>
  </p:normalViewPr>
  <p:slideViewPr>
    <p:cSldViewPr>
      <p:cViewPr varScale="1">
        <p:scale>
          <a:sx n="127" d="100"/>
          <a:sy n="127" d="100"/>
        </p:scale>
        <p:origin x="103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61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PALM\Desktop\VG%20Presentation%20Conferences\Banca%20d'Italia\Copie%20de%20Maddison%20Database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excel%20current%20account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PALM\Desktop\Copie%20de%20excel%20current%20account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PALM\Desktop\Copie%20de%20excel%20current%20account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b="1" noProof="0" dirty="0">
                <a:effectLst/>
                <a:latin typeface="+mn-lt"/>
              </a:rPr>
              <a:t>% of World GDP Levels from 18th century</a:t>
            </a:r>
            <a:endParaRPr lang="en-GB" sz="1400" noProof="0" dirty="0">
              <a:effectLst/>
              <a:latin typeface="+mn-lt"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'Feuil5 (3)'!$F$1</c:f>
              <c:strCache>
                <c:ptCount val="1"/>
                <c:pt idx="0">
                  <c:v>G7</c:v>
                </c:pt>
              </c:strCache>
            </c:strRef>
          </c:tx>
          <c:invertIfNegative val="0"/>
          <c:cat>
            <c:numRef>
              <c:f>'Feuil5 (3)'!$A$2:$A$7</c:f>
              <c:numCache>
                <c:formatCode>General</c:formatCode>
                <c:ptCount val="6"/>
                <c:pt idx="0">
                  <c:v>1900</c:v>
                </c:pt>
                <c:pt idx="1">
                  <c:v>1975</c:v>
                </c:pt>
                <c:pt idx="2">
                  <c:v>1992</c:v>
                </c:pt>
                <c:pt idx="3">
                  <c:v>2008</c:v>
                </c:pt>
                <c:pt idx="4">
                  <c:v>2017</c:v>
                </c:pt>
                <c:pt idx="5">
                  <c:v>2050</c:v>
                </c:pt>
              </c:numCache>
            </c:numRef>
          </c:cat>
          <c:val>
            <c:numRef>
              <c:f>'Feuil5 (3)'!$F$2:$F$7</c:f>
              <c:numCache>
                <c:formatCode>General</c:formatCode>
                <c:ptCount val="6"/>
                <c:pt idx="0">
                  <c:v>0.46</c:v>
                </c:pt>
                <c:pt idx="1">
                  <c:v>0.7</c:v>
                </c:pt>
                <c:pt idx="2">
                  <c:v>0.68</c:v>
                </c:pt>
                <c:pt idx="3">
                  <c:v>0.53</c:v>
                </c:pt>
                <c:pt idx="4">
                  <c:v>0.46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D-499F-9747-E1EEAA4E817A}"/>
            </c:ext>
          </c:extLst>
        </c:ser>
        <c:ser>
          <c:idx val="1"/>
          <c:order val="1"/>
          <c:tx>
            <c:strRef>
              <c:f>'Feuil5 (3)'!$G$1</c:f>
              <c:strCache>
                <c:ptCount val="1"/>
                <c:pt idx="0">
                  <c:v>G20 without G7</c:v>
                </c:pt>
              </c:strCache>
            </c:strRef>
          </c:tx>
          <c:invertIfNegative val="0"/>
          <c:cat>
            <c:numRef>
              <c:f>'Feuil5 (3)'!$A$2:$A$7</c:f>
              <c:numCache>
                <c:formatCode>General</c:formatCode>
                <c:ptCount val="6"/>
                <c:pt idx="0">
                  <c:v>1900</c:v>
                </c:pt>
                <c:pt idx="1">
                  <c:v>1975</c:v>
                </c:pt>
                <c:pt idx="2">
                  <c:v>1992</c:v>
                </c:pt>
                <c:pt idx="3">
                  <c:v>2008</c:v>
                </c:pt>
                <c:pt idx="4">
                  <c:v>2017</c:v>
                </c:pt>
                <c:pt idx="5">
                  <c:v>2050</c:v>
                </c:pt>
              </c:numCache>
            </c:numRef>
          </c:cat>
          <c:val>
            <c:numRef>
              <c:f>'Feuil5 (3)'!$G$2:$G$7</c:f>
              <c:numCache>
                <c:formatCode>General</c:formatCode>
                <c:ptCount val="6"/>
                <c:pt idx="0">
                  <c:v>0.24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0.25</c:v>
                </c:pt>
                <c:pt idx="4">
                  <c:v>0.36499999999999999</c:v>
                </c:pt>
                <c:pt idx="5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D-499F-9747-E1EEAA4E817A}"/>
            </c:ext>
          </c:extLst>
        </c:ser>
        <c:ser>
          <c:idx val="2"/>
          <c:order val="2"/>
          <c:tx>
            <c:strRef>
              <c:f>'Feuil5 (3)'!$H$1</c:f>
              <c:strCache>
                <c:ptCount val="1"/>
                <c:pt idx="0">
                  <c:v>Rest of World</c:v>
                </c:pt>
              </c:strCache>
            </c:strRef>
          </c:tx>
          <c:invertIfNegative val="0"/>
          <c:cat>
            <c:numRef>
              <c:f>'Feuil5 (3)'!$A$2:$A$7</c:f>
              <c:numCache>
                <c:formatCode>General</c:formatCode>
                <c:ptCount val="6"/>
                <c:pt idx="0">
                  <c:v>1900</c:v>
                </c:pt>
                <c:pt idx="1">
                  <c:v>1975</c:v>
                </c:pt>
                <c:pt idx="2">
                  <c:v>1992</c:v>
                </c:pt>
                <c:pt idx="3">
                  <c:v>2008</c:v>
                </c:pt>
                <c:pt idx="4">
                  <c:v>2017</c:v>
                </c:pt>
                <c:pt idx="5">
                  <c:v>2050</c:v>
                </c:pt>
              </c:numCache>
            </c:numRef>
          </c:cat>
          <c:val>
            <c:numRef>
              <c:f>'Feuil5 (3)'!$H$2:$H$7</c:f>
              <c:numCache>
                <c:formatCode>General</c:formatCode>
                <c:ptCount val="6"/>
                <c:pt idx="0">
                  <c:v>0.3</c:v>
                </c:pt>
                <c:pt idx="1">
                  <c:v>0.21000000000000008</c:v>
                </c:pt>
                <c:pt idx="2">
                  <c:v>0.17999999999999994</c:v>
                </c:pt>
                <c:pt idx="3">
                  <c:v>0.21999999999999997</c:v>
                </c:pt>
                <c:pt idx="4">
                  <c:v>0.17500000000000004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D-499F-9747-E1EEAA4E8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623232"/>
        <c:axId val="182629120"/>
      </c:barChart>
      <c:catAx>
        <c:axId val="1826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2629120"/>
        <c:crosses val="autoZero"/>
        <c:auto val="1"/>
        <c:lblAlgn val="ctr"/>
        <c:lblOffset val="100"/>
        <c:noMultiLvlLbl val="0"/>
      </c:catAx>
      <c:valAx>
        <c:axId val="1826291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826232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358696142363648"/>
          <c:y val="0.91412948381452319"/>
          <c:w val="0.53925913899937761"/>
          <c:h val="6.9035499350459967E-2"/>
        </c:manualLayout>
      </c:layout>
      <c:overlay val="0"/>
      <c:txPr>
        <a:bodyPr/>
        <a:lstStyle/>
        <a:p>
          <a:pPr>
            <a:defRPr sz="1200" b="1" i="0" baseline="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Current account balance </a:t>
            </a:r>
          </a:p>
          <a:p>
            <a:pPr>
              <a:defRPr/>
            </a:pPr>
            <a:r>
              <a:rPr lang="en-US" sz="1400" b="0"/>
              <a:t>(% of GDP)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US</c:v>
          </c:tx>
          <c:marker>
            <c:symbol val="none"/>
          </c:marker>
          <c:cat>
            <c:numRef>
              <c:f>'Current Account Gdp OECD'!$A$2:$A$21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'Current Account Gdp OECD'!$B$2:$B$21</c:f>
              <c:numCache>
                <c:formatCode>General</c:formatCode>
                <c:ptCount val="20"/>
                <c:pt idx="0">
                  <c:v>-2.373059</c:v>
                </c:pt>
                <c:pt idx="1">
                  <c:v>-2.9941970000000002</c:v>
                </c:pt>
                <c:pt idx="2">
                  <c:v>-3.935206</c:v>
                </c:pt>
                <c:pt idx="3">
                  <c:v>-3.682598</c:v>
                </c:pt>
                <c:pt idx="4">
                  <c:v>-4.1219530000000004</c:v>
                </c:pt>
                <c:pt idx="5">
                  <c:v>-4.5273159999999999</c:v>
                </c:pt>
                <c:pt idx="6">
                  <c:v>-5.1711720000000003</c:v>
                </c:pt>
                <c:pt idx="7">
                  <c:v>-5.7164510000000002</c:v>
                </c:pt>
                <c:pt idx="8">
                  <c:v>-5.834136</c:v>
                </c:pt>
                <c:pt idx="9">
                  <c:v>-4.920032</c:v>
                </c:pt>
                <c:pt idx="10">
                  <c:v>-4.631259</c:v>
                </c:pt>
                <c:pt idx="11">
                  <c:v>-2.5781969999999998</c:v>
                </c:pt>
                <c:pt idx="12">
                  <c:v>-2.8766310000000002</c:v>
                </c:pt>
                <c:pt idx="13">
                  <c:v>-2.8673679999999999</c:v>
                </c:pt>
                <c:pt idx="14">
                  <c:v>-2.6352579999999999</c:v>
                </c:pt>
                <c:pt idx="15">
                  <c:v>-2.0780699999999999</c:v>
                </c:pt>
                <c:pt idx="16">
                  <c:v>-2.0842610000000001</c:v>
                </c:pt>
                <c:pt idx="17">
                  <c:v>-2.2380939999999998</c:v>
                </c:pt>
                <c:pt idx="18">
                  <c:v>-2.3139449999999999</c:v>
                </c:pt>
                <c:pt idx="19">
                  <c:v>-2.3050139999999999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1D-4336-A8AB-CFA2400BF4C8}"/>
            </c:ext>
          </c:extLst>
        </c:ser>
        <c:ser>
          <c:idx val="2"/>
          <c:order val="1"/>
          <c:tx>
            <c:v>Germany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'Current Account Gdp OECD'!$A$2:$A$21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'Current Account Gdp OECD'!$C$2:$C$21</c:f>
              <c:numCache>
                <c:formatCode>General</c:formatCode>
                <c:ptCount val="20"/>
                <c:pt idx="0">
                  <c:v>-0.69277480000000002</c:v>
                </c:pt>
                <c:pt idx="1">
                  <c:v>-1.4222349999999999</c:v>
                </c:pt>
                <c:pt idx="2">
                  <c:v>-1.752921</c:v>
                </c:pt>
                <c:pt idx="3">
                  <c:v>-0.3698766</c:v>
                </c:pt>
                <c:pt idx="4">
                  <c:v>1.876366</c:v>
                </c:pt>
                <c:pt idx="5">
                  <c:v>1.4034489999999999</c:v>
                </c:pt>
                <c:pt idx="6">
                  <c:v>4.5186710000000003</c:v>
                </c:pt>
                <c:pt idx="7">
                  <c:v>4.6573310000000001</c:v>
                </c:pt>
                <c:pt idx="8">
                  <c:v>5.743563</c:v>
                </c:pt>
                <c:pt idx="9">
                  <c:v>6.8181979999999998</c:v>
                </c:pt>
                <c:pt idx="10">
                  <c:v>5.6562400000000004</c:v>
                </c:pt>
                <c:pt idx="11">
                  <c:v>5.8004290000000003</c:v>
                </c:pt>
                <c:pt idx="12">
                  <c:v>5.7200100000000003</c:v>
                </c:pt>
                <c:pt idx="13">
                  <c:v>6.199541</c:v>
                </c:pt>
                <c:pt idx="14">
                  <c:v>7.0933510000000002</c:v>
                </c:pt>
                <c:pt idx="15">
                  <c:v>6.5086250000000003</c:v>
                </c:pt>
                <c:pt idx="16">
                  <c:v>7.1579569999999997</c:v>
                </c:pt>
                <c:pt idx="17">
                  <c:v>8.5315879999999993</c:v>
                </c:pt>
                <c:pt idx="18">
                  <c:v>8.4186060000000005</c:v>
                </c:pt>
                <c:pt idx="19">
                  <c:v>7.9812399999999997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D-4336-A8AB-CFA2400BF4C8}"/>
            </c:ext>
          </c:extLst>
        </c:ser>
        <c:ser>
          <c:idx val="1"/>
          <c:order val="2"/>
          <c:tx>
            <c:v>China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'Current Account Gdp OECD'!$A$2:$A$21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'Current Account Gdp OECD'!$D$2:$D$21</c:f>
              <c:numCache>
                <c:formatCode>General</c:formatCode>
                <c:ptCount val="20"/>
                <c:pt idx="0">
                  <c:v>3.058268</c:v>
                </c:pt>
                <c:pt idx="1">
                  <c:v>1.929989</c:v>
                </c:pt>
                <c:pt idx="2">
                  <c:v>1.6867080000000001</c:v>
                </c:pt>
                <c:pt idx="3">
                  <c:v>1.299482</c:v>
                </c:pt>
                <c:pt idx="4">
                  <c:v>2.4087450000000001</c:v>
                </c:pt>
                <c:pt idx="5">
                  <c:v>2.593029</c:v>
                </c:pt>
                <c:pt idx="6">
                  <c:v>3.525766</c:v>
                </c:pt>
                <c:pt idx="7">
                  <c:v>5.7909300000000004</c:v>
                </c:pt>
                <c:pt idx="8">
                  <c:v>8.4241659999999996</c:v>
                </c:pt>
                <c:pt idx="9">
                  <c:v>9.9478910000000003</c:v>
                </c:pt>
                <c:pt idx="10">
                  <c:v>9.1540669999999995</c:v>
                </c:pt>
                <c:pt idx="11">
                  <c:v>4.7681560000000003</c:v>
                </c:pt>
                <c:pt idx="12">
                  <c:v>3.9067340000000002</c:v>
                </c:pt>
                <c:pt idx="13">
                  <c:v>1.802238</c:v>
                </c:pt>
                <c:pt idx="14">
                  <c:v>2.5244620000000002</c:v>
                </c:pt>
                <c:pt idx="15">
                  <c:v>1.548554</c:v>
                </c:pt>
                <c:pt idx="16">
                  <c:v>2.261314</c:v>
                </c:pt>
                <c:pt idx="17">
                  <c:v>2.761225</c:v>
                </c:pt>
                <c:pt idx="18">
                  <c:v>1.8154399999999999</c:v>
                </c:pt>
                <c:pt idx="19">
                  <c:v>1.606749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1D-4336-A8AB-CFA2400BF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957696"/>
        <c:axId val="194959232"/>
      </c:lineChart>
      <c:catAx>
        <c:axId val="19495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9495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4959232"/>
        <c:scaling>
          <c:orientation val="minMax"/>
          <c:max val="10"/>
          <c:min val="-6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949576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kern="1200" baseline="0">
                <a:solidFill>
                  <a:srgbClr val="000000"/>
                </a:solidFill>
                <a:effectLst/>
              </a:rPr>
              <a:t>NFA position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400" b="0" i="0" kern="1200" baseline="0">
                <a:solidFill>
                  <a:srgbClr val="000000"/>
                </a:solidFill>
                <a:effectLst/>
              </a:rPr>
              <a:t>(to GDP)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US</c:v>
          </c:tx>
          <c:marker>
            <c:symbol val="none"/>
          </c:marker>
          <c:cat>
            <c:numRef>
              <c:f>'NFA to GDP'!$A$2:$A$36</c:f>
              <c:numCache>
                <c:formatCode>General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'NFA to GDP'!$B$2:$B$36</c:f>
              <c:numCache>
                <c:formatCode>0.00%</c:formatCode>
                <c:ptCount val="35"/>
                <c:pt idx="0">
                  <c:v>3.7791835771294899E-2</c:v>
                </c:pt>
                <c:pt idx="1">
                  <c:v>3.5196012939306402E-2</c:v>
                </c:pt>
                <c:pt idx="2">
                  <c:v>4.4256622082609803E-2</c:v>
                </c:pt>
                <c:pt idx="3">
                  <c:v>1.45861407977578E-2</c:v>
                </c:pt>
                <c:pt idx="4">
                  <c:v>4.2437937871246997E-3</c:v>
                </c:pt>
                <c:pt idx="5">
                  <c:v>1.483471225642E-3</c:v>
                </c:pt>
                <c:pt idx="6">
                  <c:v>-1.3969269648199001E-2</c:v>
                </c:pt>
                <c:pt idx="7">
                  <c:v>-1.6364310060398301E-2</c:v>
                </c:pt>
                <c:pt idx="8">
                  <c:v>-2.4546581079519899E-2</c:v>
                </c:pt>
                <c:pt idx="9">
                  <c:v>-4.2131608317213201E-2</c:v>
                </c:pt>
                <c:pt idx="10">
                  <c:v>-5.4401239824555997E-2</c:v>
                </c:pt>
                <c:pt idx="11">
                  <c:v>-7.9411593748566295E-2</c:v>
                </c:pt>
                <c:pt idx="12">
                  <c:v>-3.2617221778562799E-2</c:v>
                </c:pt>
                <c:pt idx="13">
                  <c:v>-2.8790112247713901E-2</c:v>
                </c:pt>
                <c:pt idx="14">
                  <c:v>-4.94316463209701E-2</c:v>
                </c:pt>
                <c:pt idx="15">
                  <c:v>-5.24685592725938E-2</c:v>
                </c:pt>
                <c:pt idx="16">
                  <c:v>-0.1003835240934228</c:v>
                </c:pt>
                <c:pt idx="17">
                  <c:v>-0.1220208849125527</c:v>
                </c:pt>
                <c:pt idx="18">
                  <c:v>-0.1116062822696044</c:v>
                </c:pt>
                <c:pt idx="19">
                  <c:v>-0.15640881694748021</c:v>
                </c:pt>
                <c:pt idx="20">
                  <c:v>-0.222878584248835</c:v>
                </c:pt>
                <c:pt idx="21">
                  <c:v>-0.2278829394743393</c:v>
                </c:pt>
                <c:pt idx="22">
                  <c:v>-0.2086494438462704</c:v>
                </c:pt>
                <c:pt idx="23">
                  <c:v>-0.20180106646540369</c:v>
                </c:pt>
                <c:pt idx="24">
                  <c:v>-0.1521208088377021</c:v>
                </c:pt>
                <c:pt idx="25">
                  <c:v>-0.14242836211444129</c:v>
                </c:pt>
                <c:pt idx="26">
                  <c:v>-0.1034132842630643</c:v>
                </c:pt>
                <c:pt idx="27">
                  <c:v>-0.28687743135705818</c:v>
                </c:pt>
                <c:pt idx="28">
                  <c:v>-0.20193957167457111</c:v>
                </c:pt>
                <c:pt idx="29">
                  <c:v>-0.19239457694873829</c:v>
                </c:pt>
                <c:pt idx="30">
                  <c:v>-0.31287182673850028</c:v>
                </c:pt>
                <c:pt idx="31">
                  <c:v>-0.30648031585605973</c:v>
                </c:pt>
                <c:pt idx="32">
                  <c:v>-0.3394645363885232</c:v>
                </c:pt>
                <c:pt idx="33">
                  <c:v>-0.41786724184403312</c:v>
                </c:pt>
                <c:pt idx="34">
                  <c:v>-0.42332536871350912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F4-4602-AC03-0B58473FE38C}"/>
            </c:ext>
          </c:extLst>
        </c:ser>
        <c:ser>
          <c:idx val="1"/>
          <c:order val="1"/>
          <c:tx>
            <c:v>Germany</c:v>
          </c:tx>
          <c:marker>
            <c:symbol val="none"/>
          </c:marker>
          <c:cat>
            <c:numRef>
              <c:f>'NFA to GDP'!$A$2:$A$36</c:f>
              <c:numCache>
                <c:formatCode>General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'NFA to GDP'!$C$2:$C$36</c:f>
              <c:numCache>
                <c:formatCode>0.00%</c:formatCode>
                <c:ptCount val="35"/>
                <c:pt idx="0">
                  <c:v>5.1641831044406103E-2</c:v>
                </c:pt>
                <c:pt idx="1">
                  <c:v>5.5479531170986099E-2</c:v>
                </c:pt>
                <c:pt idx="2">
                  <c:v>6.3928491715784797E-2</c:v>
                </c:pt>
                <c:pt idx="3">
                  <c:v>8.45607305831894E-2</c:v>
                </c:pt>
                <c:pt idx="4">
                  <c:v>9.3942124733828805E-2</c:v>
                </c:pt>
                <c:pt idx="5">
                  <c:v>0.10565627388556161</c:v>
                </c:pt>
                <c:pt idx="6">
                  <c:v>0.1447605912792134</c:v>
                </c:pt>
                <c:pt idx="7">
                  <c:v>0.16842587940646289</c:v>
                </c:pt>
                <c:pt idx="8">
                  <c:v>0.21569709150673491</c:v>
                </c:pt>
                <c:pt idx="9">
                  <c:v>0.20879041846058349</c:v>
                </c:pt>
                <c:pt idx="10">
                  <c:v>0.1664159094434971</c:v>
                </c:pt>
                <c:pt idx="11">
                  <c:v>0.1245290923855898</c:v>
                </c:pt>
                <c:pt idx="12">
                  <c:v>0.10236133261911499</c:v>
                </c:pt>
                <c:pt idx="13">
                  <c:v>8.9367745837706306E-2</c:v>
                </c:pt>
                <c:pt idx="14">
                  <c:v>4.9238102158757097E-2</c:v>
                </c:pt>
                <c:pt idx="15">
                  <c:v>3.7558366117778998E-2</c:v>
                </c:pt>
                <c:pt idx="16">
                  <c:v>4.0957019338001097E-2</c:v>
                </c:pt>
                <c:pt idx="17">
                  <c:v>3.9547492078339998E-4</c:v>
                </c:pt>
                <c:pt idx="18">
                  <c:v>1.4341352314880099E-2</c:v>
                </c:pt>
                <c:pt idx="19">
                  <c:v>6.2489202948960005E-4</c:v>
                </c:pt>
                <c:pt idx="20">
                  <c:v>4.8450265473051E-2</c:v>
                </c:pt>
                <c:pt idx="21">
                  <c:v>-1.8210815043765399E-2</c:v>
                </c:pt>
                <c:pt idx="22">
                  <c:v>-9.9754604711787993E-3</c:v>
                </c:pt>
                <c:pt idx="23">
                  <c:v>3.2083672478352997E-2</c:v>
                </c:pt>
                <c:pt idx="24">
                  <c:v>0.1061142033097249</c:v>
                </c:pt>
                <c:pt idx="25">
                  <c:v>0.1846325774680849</c:v>
                </c:pt>
                <c:pt idx="26">
                  <c:v>0.17455869587987571</c:v>
                </c:pt>
                <c:pt idx="27">
                  <c:v>0.14651582832250429</c:v>
                </c:pt>
                <c:pt idx="28">
                  <c:v>0.2231283427667532</c:v>
                </c:pt>
                <c:pt idx="29">
                  <c:v>0.21340193351333961</c:v>
                </c:pt>
                <c:pt idx="30">
                  <c:v>0.17024589432475021</c:v>
                </c:pt>
                <c:pt idx="31">
                  <c:v>0.23660306629506861</c:v>
                </c:pt>
                <c:pt idx="32">
                  <c:v>0.31626895280185602</c:v>
                </c:pt>
                <c:pt idx="33">
                  <c:v>0.33423349760473497</c:v>
                </c:pt>
                <c:pt idx="34">
                  <c:v>0.44434172412601142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F4-4602-AC03-0B58473FE38C}"/>
            </c:ext>
          </c:extLst>
        </c:ser>
        <c:ser>
          <c:idx val="2"/>
          <c:order val="2"/>
          <c:tx>
            <c:v>China</c:v>
          </c:tx>
          <c:marker>
            <c:symbol val="none"/>
          </c:marker>
          <c:cat>
            <c:numRef>
              <c:f>'NFA to GDP'!$A$2:$A$36</c:f>
              <c:numCache>
                <c:formatCode>General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'NFA to GDP'!$D$2:$D$36</c:f>
              <c:numCache>
                <c:formatCode>0.00%</c:formatCode>
                <c:ptCount val="35"/>
                <c:pt idx="0">
                  <c:v>4.1315510629709701E-2</c:v>
                </c:pt>
                <c:pt idx="1">
                  <c:v>5.6853159999622503E-2</c:v>
                </c:pt>
                <c:pt idx="2">
                  <c:v>6.3385679862860603E-2</c:v>
                </c:pt>
                <c:pt idx="3">
                  <c:v>6.4456741376467105E-2</c:v>
                </c:pt>
                <c:pt idx="4">
                  <c:v>2.97426844162412E-2</c:v>
                </c:pt>
                <c:pt idx="5">
                  <c:v>-3.1755463653783999E-3</c:v>
                </c:pt>
                <c:pt idx="6">
                  <c:v>-2.6923989366184699E-2</c:v>
                </c:pt>
                <c:pt idx="7">
                  <c:v>-2.8609141888966402E-2</c:v>
                </c:pt>
                <c:pt idx="8">
                  <c:v>-3.04419094409971E-2</c:v>
                </c:pt>
                <c:pt idx="9">
                  <c:v>1.16769834146678E-2</c:v>
                </c:pt>
                <c:pt idx="10">
                  <c:v>4.2120952952565897E-2</c:v>
                </c:pt>
                <c:pt idx="11">
                  <c:v>-3.7160675113845902E-2</c:v>
                </c:pt>
                <c:pt idx="12">
                  <c:v>-7.7741990508717607E-2</c:v>
                </c:pt>
                <c:pt idx="13">
                  <c:v>-8.0724034171874501E-2</c:v>
                </c:pt>
                <c:pt idx="14">
                  <c:v>-9.2181173382121395E-2</c:v>
                </c:pt>
                <c:pt idx="15">
                  <c:v>-8.6396701407170595E-2</c:v>
                </c:pt>
                <c:pt idx="16">
                  <c:v>-4.9008768580850397E-2</c:v>
                </c:pt>
                <c:pt idx="17">
                  <c:v>-1.7625389532401801E-2</c:v>
                </c:pt>
                <c:pt idx="18">
                  <c:v>-1.3406564484695E-3</c:v>
                </c:pt>
                <c:pt idx="19">
                  <c:v>3.4661709936960702E-2</c:v>
                </c:pt>
                <c:pt idx="20">
                  <c:v>2.4613745893407101E-2</c:v>
                </c:pt>
                <c:pt idx="21">
                  <c:v>6.31993817639942E-2</c:v>
                </c:pt>
                <c:pt idx="22">
                  <c:v>8.31713012126368E-2</c:v>
                </c:pt>
                <c:pt idx="23">
                  <c:v>0.13459064878854429</c:v>
                </c:pt>
                <c:pt idx="24">
                  <c:v>0.1628726784910092</c:v>
                </c:pt>
                <c:pt idx="25">
                  <c:v>0.173015529653407</c:v>
                </c:pt>
                <c:pt idx="26">
                  <c:v>0.23961046263303939</c:v>
                </c:pt>
                <c:pt idx="27">
                  <c:v>0.3050195136487403</c:v>
                </c:pt>
                <c:pt idx="28">
                  <c:v>0.24431045613878641</c:v>
                </c:pt>
                <c:pt idx="29">
                  <c:v>0.2370409942311589</c:v>
                </c:pt>
                <c:pt idx="30">
                  <c:v>0.1971691467937032</c:v>
                </c:pt>
                <c:pt idx="31">
                  <c:v>0.184204131252064</c:v>
                </c:pt>
                <c:pt idx="32">
                  <c:v>0.1792057383394153</c:v>
                </c:pt>
                <c:pt idx="33">
                  <c:v>0.1498102152921589</c:v>
                </c:pt>
                <c:pt idx="34">
                  <c:v>0.13996672632223139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F4-4602-AC03-0B58473FE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582336"/>
        <c:axId val="207583872"/>
      </c:lineChart>
      <c:catAx>
        <c:axId val="20758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583872"/>
        <c:crosses val="autoZero"/>
        <c:auto val="1"/>
        <c:lblAlgn val="ctr"/>
        <c:lblOffset val="100"/>
        <c:tickLblSkip val="2"/>
        <c:noMultiLvlLbl val="0"/>
      </c:catAx>
      <c:valAx>
        <c:axId val="207583872"/>
        <c:scaling>
          <c:orientation val="minMax"/>
          <c:max val="0.5"/>
          <c:min val="-0.5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207582336"/>
        <c:crosses val="autoZero"/>
        <c:crossBetween val="between"/>
        <c:majorUnit val="0.1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NFA position</a:t>
            </a:r>
          </a:p>
          <a:p>
            <a:pPr>
              <a:defRPr/>
            </a:pPr>
            <a:r>
              <a:rPr lang="en-US" sz="1400" b="0"/>
              <a:t>(in</a:t>
            </a:r>
            <a:r>
              <a:rPr lang="en-US" sz="1400" b="0" baseline="0"/>
              <a:t> billions of current US dollars)</a:t>
            </a:r>
            <a:endParaRPr lang="en-US" sz="1400" b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US</c:v>
          </c:tx>
          <c:marker>
            <c:symbol val="none"/>
          </c:marker>
          <c:cat>
            <c:numRef>
              <c:f>'NFA dollars'!$T$2:$T$36</c:f>
              <c:numCache>
                <c:formatCode>General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'NFA dollars'!$U$2:$U$36</c:f>
              <c:numCache>
                <c:formatCode>General</c:formatCode>
                <c:ptCount val="35"/>
                <c:pt idx="0">
                  <c:v>121.3476950698394</c:v>
                </c:pt>
                <c:pt idx="1">
                  <c:v>117.73066328198</c:v>
                </c:pt>
                <c:pt idx="2">
                  <c:v>161.01112321429491</c:v>
                </c:pt>
                <c:pt idx="3">
                  <c:v>58.93821912149992</c:v>
                </c:pt>
                <c:pt idx="4">
                  <c:v>18.446710644184378</c:v>
                </c:pt>
                <c:pt idx="5">
                  <c:v>6.8093183595999145</c:v>
                </c:pt>
                <c:pt idx="6">
                  <c:v>-68.033486272400012</c:v>
                </c:pt>
                <c:pt idx="7">
                  <c:v>-85.955584130999867</c:v>
                </c:pt>
                <c:pt idx="8">
                  <c:v>-138.8771917736</c:v>
                </c:pt>
                <c:pt idx="9">
                  <c:v>-251.92911180339991</c:v>
                </c:pt>
                <c:pt idx="10">
                  <c:v>-335.87597473880004</c:v>
                </c:pt>
                <c:pt idx="11">
                  <c:v>-519.29623499999991</c:v>
                </c:pt>
                <c:pt idx="12">
                  <c:v>-224.36408344820001</c:v>
                </c:pt>
                <c:pt idx="13">
                  <c:v>-210.4204526432855</c:v>
                </c:pt>
                <c:pt idx="14">
                  <c:v>-378.84660898623065</c:v>
                </c:pt>
                <c:pt idx="15">
                  <c:v>-425.00451210588221</c:v>
                </c:pt>
                <c:pt idx="16">
                  <c:v>-864.15407674633241</c:v>
                </c:pt>
                <c:pt idx="17">
                  <c:v>-1109.0661261029281</c:v>
                </c:pt>
                <c:pt idx="18">
                  <c:v>-1078.1864406507971</c:v>
                </c:pt>
                <c:pt idx="19">
                  <c:v>-1608.6255801005971</c:v>
                </c:pt>
                <c:pt idx="20">
                  <c:v>-2367.3773181388819</c:v>
                </c:pt>
                <c:pt idx="21">
                  <c:v>-2501.5906651530463</c:v>
                </c:pt>
                <c:pt idx="22">
                  <c:v>-2401.6959370451682</c:v>
                </c:pt>
                <c:pt idx="23">
                  <c:v>-2477.0929557828463</c:v>
                </c:pt>
                <c:pt idx="24">
                  <c:v>-1991.8242346782199</c:v>
                </c:pt>
                <c:pt idx="25">
                  <c:v>-1973.4731426214869</c:v>
                </c:pt>
                <c:pt idx="26">
                  <c:v>-1497.1787495790459</c:v>
                </c:pt>
                <c:pt idx="27">
                  <c:v>-4222.4269892362136</c:v>
                </c:pt>
                <c:pt idx="28">
                  <c:v>-2911.7111505934299</c:v>
                </c:pt>
                <c:pt idx="29">
                  <c:v>-2879.069407291699</c:v>
                </c:pt>
                <c:pt idx="30">
                  <c:v>-4855.1215419410428</c:v>
                </c:pt>
                <c:pt idx="31">
                  <c:v>-4951.2661227336075</c:v>
                </c:pt>
                <c:pt idx="32">
                  <c:v>-5656.5484895224199</c:v>
                </c:pt>
                <c:pt idx="33">
                  <c:v>-7249.1922515534234</c:v>
                </c:pt>
                <c:pt idx="34">
                  <c:v>-7597.4203923013474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3-4CDC-A39B-77DBC88872A8}"/>
            </c:ext>
          </c:extLst>
        </c:ser>
        <c:ser>
          <c:idx val="1"/>
          <c:order val="1"/>
          <c:tx>
            <c:v>Germany</c:v>
          </c:tx>
          <c:marker>
            <c:symbol val="none"/>
          </c:marker>
          <c:cat>
            <c:numRef>
              <c:f>'NFA dollars'!$T$2:$T$36</c:f>
              <c:numCache>
                <c:formatCode>General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'NFA dollars'!$V$2:$V$36</c:f>
              <c:numCache>
                <c:formatCode>General</c:formatCode>
                <c:ptCount val="35"/>
                <c:pt idx="0">
                  <c:v>36.961402689894605</c:v>
                </c:pt>
                <c:pt idx="1">
                  <c:v>38.336986786397446</c:v>
                </c:pt>
                <c:pt idx="2">
                  <c:v>44.07014323075817</c:v>
                </c:pt>
                <c:pt idx="3">
                  <c:v>54.927057441359821</c:v>
                </c:pt>
                <c:pt idx="4">
                  <c:v>61.887535561230791</c:v>
                </c:pt>
                <c:pt idx="5">
                  <c:v>99.404903756009247</c:v>
                </c:pt>
                <c:pt idx="6">
                  <c:v>169.45913769134398</c:v>
                </c:pt>
                <c:pt idx="7">
                  <c:v>212.55685680769619</c:v>
                </c:pt>
                <c:pt idx="8">
                  <c:v>270.25017138610252</c:v>
                </c:pt>
                <c:pt idx="9">
                  <c:v>332.54252064281883</c:v>
                </c:pt>
                <c:pt idx="10">
                  <c:v>311.04861544150799</c:v>
                </c:pt>
                <c:pt idx="11">
                  <c:v>265.06744592781848</c:v>
                </c:pt>
                <c:pt idx="12">
                  <c:v>211.864005958729</c:v>
                </c:pt>
                <c:pt idx="13">
                  <c:v>197.59400874690058</c:v>
                </c:pt>
                <c:pt idx="14">
                  <c:v>127.74190864118539</c:v>
                </c:pt>
                <c:pt idx="15">
                  <c:v>94.071337066895566</c:v>
                </c:pt>
                <c:pt idx="16">
                  <c:v>90.995762717840265</c:v>
                </c:pt>
                <c:pt idx="17">
                  <c:v>0.88841251245187591</c:v>
                </c:pt>
                <c:pt idx="18">
                  <c:v>31.59178261003504</c:v>
                </c:pt>
                <c:pt idx="19">
                  <c:v>1.2220847056140189</c:v>
                </c:pt>
                <c:pt idx="20">
                  <c:v>94.59064143697266</c:v>
                </c:pt>
                <c:pt idx="21">
                  <c:v>-37.996789480812382</c:v>
                </c:pt>
                <c:pt idx="22">
                  <c:v>-25.043667999659668</c:v>
                </c:pt>
                <c:pt idx="23">
                  <c:v>90.574495194150131</c:v>
                </c:pt>
                <c:pt idx="24">
                  <c:v>304.15597386888044</c:v>
                </c:pt>
                <c:pt idx="25">
                  <c:v>554.83577231635707</c:v>
                </c:pt>
                <c:pt idx="26">
                  <c:v>601.30628255531008</c:v>
                </c:pt>
                <c:pt idx="27">
                  <c:v>552.3866499119149</c:v>
                </c:pt>
                <c:pt idx="28">
                  <c:v>764.58755238490176</c:v>
                </c:pt>
                <c:pt idx="29">
                  <c:v>730.57428292100508</c:v>
                </c:pt>
                <c:pt idx="30">
                  <c:v>640.31897842885644</c:v>
                </c:pt>
                <c:pt idx="31">
                  <c:v>837.94753125155717</c:v>
                </c:pt>
                <c:pt idx="32">
                  <c:v>1184.8979732447799</c:v>
                </c:pt>
                <c:pt idx="33">
                  <c:v>1294.9666984279179</c:v>
                </c:pt>
                <c:pt idx="34">
                  <c:v>1491.9281215188009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53-4CDC-A39B-77DBC88872A8}"/>
            </c:ext>
          </c:extLst>
        </c:ser>
        <c:ser>
          <c:idx val="2"/>
          <c:order val="2"/>
          <c:tx>
            <c:v>China</c:v>
          </c:tx>
          <c:marker>
            <c:symbol val="none"/>
          </c:marker>
          <c:cat>
            <c:numRef>
              <c:f>'NFA dollars'!$T$2:$T$36</c:f>
              <c:numCache>
                <c:formatCode>General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'NFA dollars'!$W$2:$W$36</c:f>
              <c:numCache>
                <c:formatCode>General</c:formatCode>
                <c:ptCount val="35"/>
                <c:pt idx="0">
                  <c:v>11.9245981942331</c:v>
                </c:pt>
                <c:pt idx="1">
                  <c:v>16.179826971319748</c:v>
                </c:pt>
                <c:pt idx="2">
                  <c:v>19.35686310763916</c:v>
                </c:pt>
                <c:pt idx="3">
                  <c:v>20.263646145833963</c:v>
                </c:pt>
                <c:pt idx="4">
                  <c:v>9.2382910205695037</c:v>
                </c:pt>
                <c:pt idx="5">
                  <c:v>-0.95707047155023606</c:v>
                </c:pt>
                <c:pt idx="6">
                  <c:v>-8.840697146113067</c:v>
                </c:pt>
                <c:pt idx="7">
                  <c:v>-11.723790442097419</c:v>
                </c:pt>
                <c:pt idx="8">
                  <c:v>-13.963454480732461</c:v>
                </c:pt>
                <c:pt idx="9">
                  <c:v>4.6306640423425849</c:v>
                </c:pt>
                <c:pt idx="10">
                  <c:v>17.418478189526432</c:v>
                </c:pt>
                <c:pt idx="11">
                  <c:v>-18.334397102129969</c:v>
                </c:pt>
                <c:pt idx="12">
                  <c:v>-48.236217684979266</c:v>
                </c:pt>
                <c:pt idx="13">
                  <c:v>-45.562806018545963</c:v>
                </c:pt>
                <c:pt idx="14">
                  <c:v>-67.693942068732426</c:v>
                </c:pt>
                <c:pt idx="15">
                  <c:v>-74.674200103237723</c:v>
                </c:pt>
                <c:pt idx="16">
                  <c:v>-47.141125440590031</c:v>
                </c:pt>
                <c:pt idx="17">
                  <c:v>-18.133141009374352</c:v>
                </c:pt>
                <c:pt idx="18">
                  <c:v>-1.4647843402920409</c:v>
                </c:pt>
                <c:pt idx="19">
                  <c:v>41.900683650433777</c:v>
                </c:pt>
                <c:pt idx="20">
                  <c:v>32.906678919800207</c:v>
                </c:pt>
                <c:pt idx="21">
                  <c:v>92.831293025483788</c:v>
                </c:pt>
                <c:pt idx="22">
                  <c:v>138.12332540390369</c:v>
                </c:pt>
                <c:pt idx="23">
                  <c:v>262.80779187184072</c:v>
                </c:pt>
                <c:pt idx="24">
                  <c:v>373.2151826481342</c:v>
                </c:pt>
                <c:pt idx="25">
                  <c:v>476.12553752610859</c:v>
                </c:pt>
                <c:pt idx="26">
                  <c:v>848.83439272464273</c:v>
                </c:pt>
                <c:pt idx="27">
                  <c:v>1392.3991311372099</c:v>
                </c:pt>
                <c:pt idx="28">
                  <c:v>1239.00980047638</c:v>
                </c:pt>
                <c:pt idx="29">
                  <c:v>1423.4902878580572</c:v>
                </c:pt>
                <c:pt idx="30">
                  <c:v>1467.3391672649091</c:v>
                </c:pt>
                <c:pt idx="31">
                  <c:v>1560.4588802096901</c:v>
                </c:pt>
                <c:pt idx="32">
                  <c:v>1705.78443058726</c:v>
                </c:pt>
                <c:pt idx="33">
                  <c:v>1562.6271599850111</c:v>
                </c:pt>
                <c:pt idx="34">
                  <c:v>1537.2305564546421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53-4CDC-A39B-77DBC8887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85504"/>
        <c:axId val="207687040"/>
      </c:lineChart>
      <c:catAx>
        <c:axId val="2076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687040"/>
        <c:crosses val="autoZero"/>
        <c:auto val="1"/>
        <c:lblAlgn val="ctr"/>
        <c:lblOffset val="100"/>
        <c:tickLblSkip val="2"/>
        <c:noMultiLvlLbl val="0"/>
      </c:catAx>
      <c:valAx>
        <c:axId val="207687040"/>
        <c:scaling>
          <c:orientation val="minMax"/>
          <c:max val="2000"/>
          <c:min val="-8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07685504"/>
        <c:crosses val="autoZero"/>
        <c:crossBetween val="between"/>
        <c:minorUnit val="200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A8A6D-E9BF-4390-8236-172108E8E1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B0C8E9-89BB-46DE-95CE-7D6491B7BF84}">
      <dgm:prSet phldrT="[Texte]" custT="1"/>
      <dgm:spPr/>
      <dgm:t>
        <a:bodyPr/>
        <a:lstStyle/>
        <a:p>
          <a:r>
            <a:rPr lang="en-GB" sz="2200" b="1" i="1" dirty="0"/>
            <a:t>Fragmentation</a:t>
          </a:r>
        </a:p>
      </dgm:t>
    </dgm:pt>
    <dgm:pt modelId="{2B6550AD-A52B-4AB4-AA4F-3DB2D52C1788}" type="parTrans" cxnId="{04853171-07D5-4B3D-8E7B-A8202889DAE1}">
      <dgm:prSet/>
      <dgm:spPr/>
      <dgm:t>
        <a:bodyPr/>
        <a:lstStyle/>
        <a:p>
          <a:endParaRPr lang="en-GB"/>
        </a:p>
      </dgm:t>
    </dgm:pt>
    <dgm:pt modelId="{A838FEF4-0C0F-42DA-BC09-C1D42693A9AD}" type="sibTrans" cxnId="{04853171-07D5-4B3D-8E7B-A8202889DAE1}">
      <dgm:prSet/>
      <dgm:spPr/>
      <dgm:t>
        <a:bodyPr/>
        <a:lstStyle/>
        <a:p>
          <a:endParaRPr lang="en-GB"/>
        </a:p>
      </dgm:t>
    </dgm:pt>
    <dgm:pt modelId="{9869D0A0-3CA1-446A-B006-9CA19BC0EFA9}">
      <dgm:prSet phldrT="[Texte]" custT="1"/>
      <dgm:spPr/>
      <dgm:t>
        <a:bodyPr/>
        <a:lstStyle/>
        <a:p>
          <a:r>
            <a:rPr lang="en-GB" sz="2200" b="1" i="1" dirty="0"/>
            <a:t>Purposeful experimentation</a:t>
          </a:r>
        </a:p>
      </dgm:t>
    </dgm:pt>
    <dgm:pt modelId="{4EBCF8F9-E966-4BFC-9BB0-C9BA97BB80FB}" type="parTrans" cxnId="{31D03F33-63B8-4FC1-8603-4C3F40FF00F1}">
      <dgm:prSet/>
      <dgm:spPr/>
      <dgm:t>
        <a:bodyPr/>
        <a:lstStyle/>
        <a:p>
          <a:endParaRPr lang="en-GB"/>
        </a:p>
      </dgm:t>
    </dgm:pt>
    <dgm:pt modelId="{3FE57298-7132-453D-A215-2817F6E53971}" type="sibTrans" cxnId="{31D03F33-63B8-4FC1-8603-4C3F40FF00F1}">
      <dgm:prSet/>
      <dgm:spPr/>
      <dgm:t>
        <a:bodyPr/>
        <a:lstStyle/>
        <a:p>
          <a:endParaRPr lang="en-GB"/>
        </a:p>
      </dgm:t>
    </dgm:pt>
    <dgm:pt modelId="{87F649CC-6504-4A5A-A1D6-527B25594E90}">
      <dgm:prSet phldrT="[Texte]" custT="1"/>
      <dgm:spPr/>
      <dgm:t>
        <a:bodyPr/>
        <a:lstStyle/>
        <a:p>
          <a:r>
            <a:rPr lang="en-GB" sz="2200" b="1" i="1" dirty="0"/>
            <a:t>Inter-connectedness</a:t>
          </a:r>
        </a:p>
      </dgm:t>
    </dgm:pt>
    <dgm:pt modelId="{C6EF9C6D-5C9E-4639-8B34-E819C4310034}" type="parTrans" cxnId="{6F27E09E-5143-4408-A86B-D8A710FB9646}">
      <dgm:prSet/>
      <dgm:spPr/>
      <dgm:t>
        <a:bodyPr/>
        <a:lstStyle/>
        <a:p>
          <a:endParaRPr lang="en-GB"/>
        </a:p>
      </dgm:t>
    </dgm:pt>
    <dgm:pt modelId="{843E0582-1149-48AC-B788-793AB02AFA64}" type="sibTrans" cxnId="{6F27E09E-5143-4408-A86B-D8A710FB9646}">
      <dgm:prSet/>
      <dgm:spPr/>
      <dgm:t>
        <a:bodyPr/>
        <a:lstStyle/>
        <a:p>
          <a:endParaRPr lang="en-GB"/>
        </a:p>
      </dgm:t>
    </dgm:pt>
    <dgm:pt modelId="{75294B83-B44A-495D-AFF9-5CC15AA6F6BB}">
      <dgm:prSet phldrT="[Texte]" custT="1"/>
      <dgm:spPr/>
      <dgm:t>
        <a:bodyPr/>
        <a:lstStyle/>
        <a:p>
          <a:r>
            <a:rPr lang="en-GB" sz="2200" b="0" i="1" dirty="0"/>
            <a:t>Concern for </a:t>
          </a:r>
          <a:r>
            <a:rPr lang="en-GB" sz="2200" b="1" i="1" dirty="0"/>
            <a:t>inclusiveness</a:t>
          </a:r>
          <a:r>
            <a:rPr lang="en-GB" sz="2200" i="1" dirty="0"/>
            <a:t> in economic growth</a:t>
          </a:r>
        </a:p>
      </dgm:t>
    </dgm:pt>
    <dgm:pt modelId="{52078B85-DAF3-461E-9586-F63822576673}" type="parTrans" cxnId="{F1977EB4-185B-4C88-8038-4E29BDD1C944}">
      <dgm:prSet/>
      <dgm:spPr/>
      <dgm:t>
        <a:bodyPr/>
        <a:lstStyle/>
        <a:p>
          <a:endParaRPr lang="en-GB"/>
        </a:p>
      </dgm:t>
    </dgm:pt>
    <dgm:pt modelId="{181560FF-C6E8-4E36-8E97-1AA759581549}" type="sibTrans" cxnId="{F1977EB4-185B-4C88-8038-4E29BDD1C944}">
      <dgm:prSet/>
      <dgm:spPr/>
      <dgm:t>
        <a:bodyPr/>
        <a:lstStyle/>
        <a:p>
          <a:endParaRPr lang="en-GB"/>
        </a:p>
      </dgm:t>
    </dgm:pt>
    <dgm:pt modelId="{CCF01B5D-3FA0-4D09-BD8C-EA644971AF1F}" type="pres">
      <dgm:prSet presAssocID="{DEEA8A6D-E9BF-4390-8236-172108E8E18A}" presName="diagram" presStyleCnt="0">
        <dgm:presLayoutVars>
          <dgm:dir/>
          <dgm:resizeHandles val="exact"/>
        </dgm:presLayoutVars>
      </dgm:prSet>
      <dgm:spPr/>
    </dgm:pt>
    <dgm:pt modelId="{4AFD2219-E852-4F9E-AF11-8ED6380EF6DD}" type="pres">
      <dgm:prSet presAssocID="{64B0C8E9-89BB-46DE-95CE-7D6491B7BF84}" presName="node" presStyleLbl="node1" presStyleIdx="0" presStyleCnt="4" custScaleY="125040">
        <dgm:presLayoutVars>
          <dgm:bulletEnabled val="1"/>
        </dgm:presLayoutVars>
      </dgm:prSet>
      <dgm:spPr/>
    </dgm:pt>
    <dgm:pt modelId="{892FF81A-5FFC-45D8-9046-CC578F92D3F6}" type="pres">
      <dgm:prSet presAssocID="{A838FEF4-0C0F-42DA-BC09-C1D42693A9AD}" presName="sibTrans" presStyleCnt="0"/>
      <dgm:spPr/>
    </dgm:pt>
    <dgm:pt modelId="{1BC8E808-ABA9-4C1D-99D0-036DBA7B029D}" type="pres">
      <dgm:prSet presAssocID="{9869D0A0-3CA1-446A-B006-9CA19BC0EFA9}" presName="node" presStyleLbl="node1" presStyleIdx="1" presStyleCnt="4" custScaleX="108888" custScaleY="125040">
        <dgm:presLayoutVars>
          <dgm:bulletEnabled val="1"/>
        </dgm:presLayoutVars>
      </dgm:prSet>
      <dgm:spPr/>
    </dgm:pt>
    <dgm:pt modelId="{3D072D1D-43CD-497E-90A0-B1564BDD4F66}" type="pres">
      <dgm:prSet presAssocID="{3FE57298-7132-453D-A215-2817F6E53971}" presName="sibTrans" presStyleCnt="0"/>
      <dgm:spPr/>
    </dgm:pt>
    <dgm:pt modelId="{6210D4FE-43E1-41F7-8EEB-FED891EFB729}" type="pres">
      <dgm:prSet presAssocID="{87F649CC-6504-4A5A-A1D6-527B25594E90}" presName="node" presStyleLbl="node1" presStyleIdx="2" presStyleCnt="4" custScaleY="125040">
        <dgm:presLayoutVars>
          <dgm:bulletEnabled val="1"/>
        </dgm:presLayoutVars>
      </dgm:prSet>
      <dgm:spPr/>
    </dgm:pt>
    <dgm:pt modelId="{43D3E294-7CF1-443E-BEDF-F2C4A0C79D12}" type="pres">
      <dgm:prSet presAssocID="{843E0582-1149-48AC-B788-793AB02AFA64}" presName="sibTrans" presStyleCnt="0"/>
      <dgm:spPr/>
    </dgm:pt>
    <dgm:pt modelId="{68E80B22-67CB-401C-8A69-12256581FBF7}" type="pres">
      <dgm:prSet presAssocID="{75294B83-B44A-495D-AFF9-5CC15AA6F6BB}" presName="node" presStyleLbl="node1" presStyleIdx="3" presStyleCnt="4" custScaleY="125040">
        <dgm:presLayoutVars>
          <dgm:bulletEnabled val="1"/>
        </dgm:presLayoutVars>
      </dgm:prSet>
      <dgm:spPr/>
    </dgm:pt>
  </dgm:ptLst>
  <dgm:cxnLst>
    <dgm:cxn modelId="{D865A910-A7F6-4A02-BA5A-2C55DB8D158F}" type="presOf" srcId="{64B0C8E9-89BB-46DE-95CE-7D6491B7BF84}" destId="{4AFD2219-E852-4F9E-AF11-8ED6380EF6DD}" srcOrd="0" destOrd="0" presId="urn:microsoft.com/office/officeart/2005/8/layout/default"/>
    <dgm:cxn modelId="{31D03F33-63B8-4FC1-8603-4C3F40FF00F1}" srcId="{DEEA8A6D-E9BF-4390-8236-172108E8E18A}" destId="{9869D0A0-3CA1-446A-B006-9CA19BC0EFA9}" srcOrd="1" destOrd="0" parTransId="{4EBCF8F9-E966-4BFC-9BB0-C9BA97BB80FB}" sibTransId="{3FE57298-7132-453D-A215-2817F6E53971}"/>
    <dgm:cxn modelId="{7B83E844-BE52-4D50-9DAE-EF679807931C}" type="presOf" srcId="{75294B83-B44A-495D-AFF9-5CC15AA6F6BB}" destId="{68E80B22-67CB-401C-8A69-12256581FBF7}" srcOrd="0" destOrd="0" presId="urn:microsoft.com/office/officeart/2005/8/layout/default"/>
    <dgm:cxn modelId="{04853171-07D5-4B3D-8E7B-A8202889DAE1}" srcId="{DEEA8A6D-E9BF-4390-8236-172108E8E18A}" destId="{64B0C8E9-89BB-46DE-95CE-7D6491B7BF84}" srcOrd="0" destOrd="0" parTransId="{2B6550AD-A52B-4AB4-AA4F-3DB2D52C1788}" sibTransId="{A838FEF4-0C0F-42DA-BC09-C1D42693A9AD}"/>
    <dgm:cxn modelId="{CC7E5186-6E79-424E-BBD3-17F994A2C7A9}" type="presOf" srcId="{9869D0A0-3CA1-446A-B006-9CA19BC0EFA9}" destId="{1BC8E808-ABA9-4C1D-99D0-036DBA7B029D}" srcOrd="0" destOrd="0" presId="urn:microsoft.com/office/officeart/2005/8/layout/default"/>
    <dgm:cxn modelId="{6F27E09E-5143-4408-A86B-D8A710FB9646}" srcId="{DEEA8A6D-E9BF-4390-8236-172108E8E18A}" destId="{87F649CC-6504-4A5A-A1D6-527B25594E90}" srcOrd="2" destOrd="0" parTransId="{C6EF9C6D-5C9E-4639-8B34-E819C4310034}" sibTransId="{843E0582-1149-48AC-B788-793AB02AFA64}"/>
    <dgm:cxn modelId="{F1977EB4-185B-4C88-8038-4E29BDD1C944}" srcId="{DEEA8A6D-E9BF-4390-8236-172108E8E18A}" destId="{75294B83-B44A-495D-AFF9-5CC15AA6F6BB}" srcOrd="3" destOrd="0" parTransId="{52078B85-DAF3-461E-9586-F63822576673}" sibTransId="{181560FF-C6E8-4E36-8E97-1AA759581549}"/>
    <dgm:cxn modelId="{78B81DC4-0788-4C28-A46B-44CC82A3C65B}" type="presOf" srcId="{DEEA8A6D-E9BF-4390-8236-172108E8E18A}" destId="{CCF01B5D-3FA0-4D09-BD8C-EA644971AF1F}" srcOrd="0" destOrd="0" presId="urn:microsoft.com/office/officeart/2005/8/layout/default"/>
    <dgm:cxn modelId="{91CAECFD-9C9D-476E-93DF-E9F2928B181A}" type="presOf" srcId="{87F649CC-6504-4A5A-A1D6-527B25594E90}" destId="{6210D4FE-43E1-41F7-8EEB-FED891EFB729}" srcOrd="0" destOrd="0" presId="urn:microsoft.com/office/officeart/2005/8/layout/default"/>
    <dgm:cxn modelId="{BAE5F609-FF9F-43AF-9E3E-3C1EAC7585FA}" type="presParOf" srcId="{CCF01B5D-3FA0-4D09-BD8C-EA644971AF1F}" destId="{4AFD2219-E852-4F9E-AF11-8ED6380EF6DD}" srcOrd="0" destOrd="0" presId="urn:microsoft.com/office/officeart/2005/8/layout/default"/>
    <dgm:cxn modelId="{CA67730E-34C7-426A-991D-F5DB79C3E478}" type="presParOf" srcId="{CCF01B5D-3FA0-4D09-BD8C-EA644971AF1F}" destId="{892FF81A-5FFC-45D8-9046-CC578F92D3F6}" srcOrd="1" destOrd="0" presId="urn:microsoft.com/office/officeart/2005/8/layout/default"/>
    <dgm:cxn modelId="{E2111BF4-B1B6-4574-8A3D-7A40D189190B}" type="presParOf" srcId="{CCF01B5D-3FA0-4D09-BD8C-EA644971AF1F}" destId="{1BC8E808-ABA9-4C1D-99D0-036DBA7B029D}" srcOrd="2" destOrd="0" presId="urn:microsoft.com/office/officeart/2005/8/layout/default"/>
    <dgm:cxn modelId="{715A5CF6-5AC6-4D45-834A-0AF28057E1AF}" type="presParOf" srcId="{CCF01B5D-3FA0-4D09-BD8C-EA644971AF1F}" destId="{3D072D1D-43CD-497E-90A0-B1564BDD4F66}" srcOrd="3" destOrd="0" presId="urn:microsoft.com/office/officeart/2005/8/layout/default"/>
    <dgm:cxn modelId="{61419029-B3D6-49BA-B7E0-96121E222E83}" type="presParOf" srcId="{CCF01B5D-3FA0-4D09-BD8C-EA644971AF1F}" destId="{6210D4FE-43E1-41F7-8EEB-FED891EFB729}" srcOrd="4" destOrd="0" presId="urn:microsoft.com/office/officeart/2005/8/layout/default"/>
    <dgm:cxn modelId="{FD488CD3-62F3-4845-BF66-F850700DBFE2}" type="presParOf" srcId="{CCF01B5D-3FA0-4D09-BD8C-EA644971AF1F}" destId="{43D3E294-7CF1-443E-BEDF-F2C4A0C79D12}" srcOrd="5" destOrd="0" presId="urn:microsoft.com/office/officeart/2005/8/layout/default"/>
    <dgm:cxn modelId="{2607FCBF-1B12-42B8-BBD6-0A28D0C892C8}" type="presParOf" srcId="{CCF01B5D-3FA0-4D09-BD8C-EA644971AF1F}" destId="{68E80B22-67CB-401C-8A69-12256581FBF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D2219-E852-4F9E-AF11-8ED6380EF6DD}">
      <dsp:nvSpPr>
        <dsp:cNvPr id="0" name=""/>
        <dsp:cNvSpPr/>
      </dsp:nvSpPr>
      <dsp:spPr>
        <a:xfrm>
          <a:off x="1249" y="576063"/>
          <a:ext cx="1984667" cy="1488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1" kern="1200" dirty="0"/>
            <a:t>Fragmentation</a:t>
          </a:r>
        </a:p>
      </dsp:txBody>
      <dsp:txXfrm>
        <a:off x="1249" y="576063"/>
        <a:ext cx="1984667" cy="1488977"/>
      </dsp:txXfrm>
    </dsp:sp>
    <dsp:sp modelId="{1BC8E808-ABA9-4C1D-99D0-036DBA7B029D}">
      <dsp:nvSpPr>
        <dsp:cNvPr id="0" name=""/>
        <dsp:cNvSpPr/>
      </dsp:nvSpPr>
      <dsp:spPr>
        <a:xfrm>
          <a:off x="2184384" y="576063"/>
          <a:ext cx="2161065" cy="1488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1" kern="1200" dirty="0"/>
            <a:t>Purposeful experimentation</a:t>
          </a:r>
        </a:p>
      </dsp:txBody>
      <dsp:txXfrm>
        <a:off x="2184384" y="576063"/>
        <a:ext cx="2161065" cy="1488977"/>
      </dsp:txXfrm>
    </dsp:sp>
    <dsp:sp modelId="{6210D4FE-43E1-41F7-8EEB-FED891EFB729}">
      <dsp:nvSpPr>
        <dsp:cNvPr id="0" name=""/>
        <dsp:cNvSpPr/>
      </dsp:nvSpPr>
      <dsp:spPr>
        <a:xfrm>
          <a:off x="4543916" y="576063"/>
          <a:ext cx="1984667" cy="1488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1" kern="1200" dirty="0"/>
            <a:t>Inter-connectedness</a:t>
          </a:r>
        </a:p>
      </dsp:txBody>
      <dsp:txXfrm>
        <a:off x="4543916" y="576063"/>
        <a:ext cx="1984667" cy="1488977"/>
      </dsp:txXfrm>
    </dsp:sp>
    <dsp:sp modelId="{68E80B22-67CB-401C-8A69-12256581FBF7}">
      <dsp:nvSpPr>
        <dsp:cNvPr id="0" name=""/>
        <dsp:cNvSpPr/>
      </dsp:nvSpPr>
      <dsp:spPr>
        <a:xfrm>
          <a:off x="6727050" y="576063"/>
          <a:ext cx="1984667" cy="1488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1" kern="1200" dirty="0"/>
            <a:t>Concern for </a:t>
          </a:r>
          <a:r>
            <a:rPr lang="en-GB" sz="2200" b="1" i="1" kern="1200" dirty="0"/>
            <a:t>inclusiveness</a:t>
          </a:r>
          <a:r>
            <a:rPr lang="en-GB" sz="2200" i="1" kern="1200" dirty="0"/>
            <a:t> in economic growth</a:t>
          </a:r>
        </a:p>
      </dsp:txBody>
      <dsp:txXfrm>
        <a:off x="6727050" y="576063"/>
        <a:ext cx="1984667" cy="1488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r">
              <a:defRPr sz="1200"/>
            </a:lvl1pPr>
          </a:lstStyle>
          <a:p>
            <a:fld id="{1A93C2B7-5F0A-4C01-974B-A8A28ACCE044}" type="datetimeFigureOut">
              <a:rPr lang="fr-FR" smtClean="0"/>
              <a:t>07/06/2019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r">
              <a:defRPr sz="1200"/>
            </a:lvl1pPr>
          </a:lstStyle>
          <a:p>
            <a:fld id="{0045D87F-FC01-44FF-B04E-B9C271A1B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21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r">
              <a:defRPr sz="1200"/>
            </a:lvl1pPr>
          </a:lstStyle>
          <a:p>
            <a:fld id="{CBA0DC85-5B29-45CB-8896-931167998EF6}" type="datetimeFigureOut">
              <a:rPr lang="fr-FR" smtClean="0"/>
              <a:t>07/06/2019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2" tIns="46216" rIns="92432" bIns="4621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2432" tIns="46216" rIns="92432" bIns="4621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r">
              <a:defRPr sz="1200"/>
            </a:lvl1pPr>
          </a:lstStyle>
          <a:p>
            <a:fld id="{D6DC30A5-8462-4528-B31D-8A2D6A8C20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38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ED3B-455E-4F0D-8ED8-7235D2B6489E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3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ED3B-455E-4F0D-8ED8-7235D2B6489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3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36000" tIns="36000" rIns="36000" bIns="3600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8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6224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559-B0BF-4E62-9E1C-BFD8E3F0AC0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1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36000" tIns="36000" rIns="36000" bIns="3600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D50-78A3-4E9B-AD29-1FDCE3C744E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8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4508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lIns="36000" tIns="36000" rIns="36000" bIns="3600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lIns="36000" tIns="36000" rIns="36000" bIns="3600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23A-4AB0-4D2F-92C0-3B5D53F5EBF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9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2820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D99-0D77-4B4E-ACA5-B8FF9CE107A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7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794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8616-6AE9-4981-8DF3-E477887E64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1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9559-B0BF-4E62-9E1C-BFD8E3F0AC0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4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lIns="36000" tIns="36000" rIns="36000" bIns="3600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lIns="36000" tIns="36000" rIns="36000" bIns="3600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9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9574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7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8360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3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DCC-EEB8-4492-ABCB-125D1F5C671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5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36000" tIns="36000" rIns="36000" bIns="3600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D50-78A3-4E9B-AD29-1FDCE3C744E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8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84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lIns="36000" tIns="36000" rIns="36000" bIns="3600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lIns="36000" tIns="36000" rIns="36000" bIns="36000"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623A-4AB0-4D2F-92C0-3B5D53F5EBF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9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6825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D99-0D77-4B4E-ACA5-B8FF9CE107A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19263"/>
          <a:stretch>
            <a:fillRect/>
          </a:stretch>
        </p:blipFill>
        <p:spPr>
          <a:xfrm>
            <a:off x="534988" y="269875"/>
            <a:ext cx="8609012" cy="1187450"/>
          </a:xfrm>
          <a:prstGeom prst="rect">
            <a:avLst/>
          </a:prstGeom>
        </p:spPr>
      </p:pic>
      <p:sp>
        <p:nvSpPr>
          <p:cNvPr id="7" name="TextBox 13"/>
          <p:cNvSpPr txBox="1">
            <a:spLocks/>
          </p:cNvSpPr>
          <p:nvPr userDrawn="1"/>
        </p:nvSpPr>
        <p:spPr>
          <a:xfrm>
            <a:off x="0" y="269318"/>
            <a:ext cx="365760" cy="118872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Espace réservé du titre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8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071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8616-6AE9-4981-8DF3-E477887E64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6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5DCC-EEB8-4492-ABCB-125D1F5C6714}" type="datetimeFigureOut">
              <a:rPr lang="fr-F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65304"/>
            <a:ext cx="1084188" cy="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marL="85725" indent="0"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58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2600-D136-4DD6-86BF-F680CE225EAB}" type="datetime1">
              <a:rPr lang="fr-F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65304"/>
            <a:ext cx="1084188" cy="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marL="85725" indent="0"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58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2600-D136-4DD6-86BF-F680CE225EA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65304"/>
            <a:ext cx="1084188" cy="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marL="85725" indent="0"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587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/>
          </p:cNvSpPr>
          <p:nvPr/>
        </p:nvSpPr>
        <p:spPr>
          <a:xfrm>
            <a:off x="7226300" y="6165304"/>
            <a:ext cx="176529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2888" y="5445224"/>
            <a:ext cx="7250229" cy="1177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A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Carlo Monticelli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cs typeface="Myriad Pro"/>
              </a:rPr>
              <a:t>Vice-Governor</a:t>
            </a:r>
          </a:p>
          <a:p>
            <a:pPr algn="ctr"/>
            <a:r>
              <a:rPr lang="en-US" sz="2400" dirty="0">
                <a:solidFill>
                  <a:srgbClr val="1F497D"/>
                </a:solidFill>
                <a:cs typeface="Myriad Pro"/>
              </a:rPr>
              <a:t>Council of Europe Development Bank</a:t>
            </a:r>
          </a:p>
        </p:txBody>
      </p:sp>
      <p:sp>
        <p:nvSpPr>
          <p:cNvPr id="8" name="TextBox 13"/>
          <p:cNvSpPr txBox="1">
            <a:spLocks/>
          </p:cNvSpPr>
          <p:nvPr/>
        </p:nvSpPr>
        <p:spPr>
          <a:xfrm>
            <a:off x="0" y="1323787"/>
            <a:ext cx="369794" cy="5029200"/>
          </a:xfrm>
          <a:prstGeom prst="rect">
            <a:avLst/>
          </a:prstGeom>
          <a:solidFill>
            <a:srgbClr val="00A0E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43608" y="692696"/>
            <a:ext cx="71287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1F497D">
                    <a:lumMod val="75000"/>
                  </a:srgbClr>
                </a:solidFill>
                <a:cs typeface="Arial" charset="0"/>
              </a:rPr>
              <a:t>New global economic governance and currency multi-polarity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52" y="1916832"/>
            <a:ext cx="5524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21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7013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34317" cy="1125382"/>
          </a:xfrm>
        </p:spPr>
        <p:txBody>
          <a:bodyPr/>
          <a:lstStyle/>
          <a:p>
            <a:r>
              <a:rPr lang="en-GB" dirty="0"/>
              <a:t>The 2008 crisis and the dollar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95536" y="1947977"/>
            <a:ext cx="8496944" cy="1368152"/>
          </a:xfrm>
        </p:spPr>
        <p:txBody>
          <a:bodyPr/>
          <a:lstStyle/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The great financial crisis seemed to undermine the pivot role of the dollar: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Gov. Zhou proposed replacing the dollar with SDR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Uneasiness within both the G7 and the G20</a:t>
            </a:r>
          </a:p>
          <a:p>
            <a:pPr marL="800100" lvl="4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GB" sz="2000" dirty="0">
              <a:solidFill>
                <a:prstClr val="black"/>
              </a:solidFill>
              <a:latin typeface="+mn-lt"/>
            </a:endParaRP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95" y="3284984"/>
            <a:ext cx="3222472" cy="249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337556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</a:rPr>
              <a:t>Despite the severe and persistence imbalances, the dollar crash never materialized. In 2009 the world still viewed the dollar as a safe haven and as the pivot international currency</a:t>
            </a:r>
          </a:p>
        </p:txBody>
      </p:sp>
    </p:spTree>
    <p:extLst>
      <p:ext uri="{BB962C8B-B14F-4D97-AF65-F5344CB8AC3E}">
        <p14:creationId xmlns:p14="http://schemas.microsoft.com/office/powerpoint/2010/main" val="21396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8496944" cy="3744416"/>
          </a:xfrm>
        </p:spPr>
        <p:txBody>
          <a:bodyPr/>
          <a:lstStyle/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prstClr val="black"/>
              </a:solidFill>
              <a:latin typeface="+mn-lt"/>
            </a:endParaRPr>
          </a:p>
          <a:p>
            <a:pPr marL="800100" lvl="4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US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7013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34317" cy="1125382"/>
          </a:xfrm>
        </p:spPr>
        <p:txBody>
          <a:bodyPr/>
          <a:lstStyle/>
          <a:p>
            <a:r>
              <a:rPr lang="en-GB" dirty="0"/>
              <a:t>Several reasons for the exorbitant persistence of the dollar</a:t>
            </a:r>
          </a:p>
        </p:txBody>
      </p:sp>
      <p:sp>
        <p:nvSpPr>
          <p:cNvPr id="3" name="AutoShape 2" descr="RÃ©sultat de recherche d'images pour &quot;Triffin dilemm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AutoShape 4" descr="RÃ©sultat de recherche d'images pour &quot;dollar renminbi eu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260649"/>
            <a:ext cx="176368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1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8352928" cy="4680520"/>
          </a:xfrm>
        </p:spPr>
        <p:txBody>
          <a:bodyPr/>
          <a:lstStyle/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Structural power in global economy, rooted in US geopolitical dominance and enduring military supremacy</a:t>
            </a: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Inertia in quoting and invoicing</a:t>
            </a: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Absence of immediately viable alternatives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i="1" dirty="0">
                <a:solidFill>
                  <a:prstClr val="black"/>
                </a:solidFill>
                <a:latin typeface="+mn-lt"/>
              </a:rPr>
              <a:t>Renminbi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 is not backed by deep and resilient financial markets and China’s capital account and financial industry not yet liberalized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i="1" dirty="0">
                <a:solidFill>
                  <a:prstClr val="black"/>
                </a:solidFill>
                <a:latin typeface="+mn-lt"/>
              </a:rPr>
              <a:t>Euro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 lacks adequate institutional background and political cohesion (also a cause of Europe’s weak role in global financial governance) </a:t>
            </a:r>
            <a:endParaRPr lang="fr-FR" sz="2000" dirty="0">
              <a:solidFill>
                <a:prstClr val="black"/>
              </a:solidFill>
              <a:latin typeface="+mn-lt"/>
            </a:endParaRP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Dominance of the US banks in global finance (which in turn leads to an overwhelming influence on global regulatory standards)</a:t>
            </a: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Direct access to the Federal Reserve’s dollar facilities necessary to run a global business (chartered in the US </a:t>
            </a: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subject to US regulation)</a:t>
            </a: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97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7013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34317" cy="1125382"/>
          </a:xfrm>
        </p:spPr>
        <p:txBody>
          <a:bodyPr/>
          <a:lstStyle/>
          <a:p>
            <a:r>
              <a:rPr lang="en-GB" dirty="0"/>
              <a:t>What is next?</a:t>
            </a:r>
          </a:p>
        </p:txBody>
      </p:sp>
      <p:sp>
        <p:nvSpPr>
          <p:cNvPr id="3" name="AutoShape 2" descr="RÃ©sultat de recherche d'images pour &quot;Triffin dilemm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AutoShape 4" descr="RÃ©sultat de recherche d'images pour &quot;dollar renminbi eu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sz="half" idx="1"/>
          </p:nvPr>
        </p:nvSpPr>
        <p:spPr>
          <a:xfrm>
            <a:off x="439787" y="2564904"/>
            <a:ext cx="8201097" cy="2880320"/>
          </a:xfrm>
        </p:spPr>
        <p:txBody>
          <a:bodyPr/>
          <a:lstStyle/>
          <a:p>
            <a:pPr marL="342900" lvl="3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Fundamental factors undermining the dollar do remain and the process of reform in global governance is proceeding in earnest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Persistent imbalances in flows and stocks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Emerging markets’ greater  economic and political weight, particularly China</a:t>
            </a:r>
          </a:p>
          <a:p>
            <a:pPr marL="342900" lvl="3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“This time it’s real” – Layne (2012)</a:t>
            </a:r>
          </a:p>
          <a:p>
            <a:pPr marL="342900" lvl="3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Dollar status still openly questioned (e.g. G20 Financial Safety Net WG)</a:t>
            </a:r>
          </a:p>
        </p:txBody>
      </p:sp>
    </p:spTree>
    <p:extLst>
      <p:ext uri="{BB962C8B-B14F-4D97-AF65-F5344CB8AC3E}">
        <p14:creationId xmlns:p14="http://schemas.microsoft.com/office/powerpoint/2010/main" val="214978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74748" y="1988840"/>
            <a:ext cx="8496944" cy="3528392"/>
          </a:xfrm>
        </p:spPr>
        <p:txBody>
          <a:bodyPr/>
          <a:lstStyle/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sz="2000" dirty="0">
              <a:solidFill>
                <a:prstClr val="black"/>
              </a:solidFill>
              <a:latin typeface="+mn-lt"/>
            </a:endParaRPr>
          </a:p>
          <a:p>
            <a:pPr marL="800100" lvl="4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US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7013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34317" cy="112538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EECE1"/>
                </a:solidFill>
                <a:ea typeface="+mn-ea"/>
                <a:cs typeface="+mn-cs"/>
              </a:rPr>
              <a:t>Triffin’s dilemma today</a:t>
            </a:r>
          </a:p>
        </p:txBody>
      </p:sp>
      <p:sp>
        <p:nvSpPr>
          <p:cNvPr id="3" name="AutoShape 2" descr="RÃ©sultat de recherche d'images pour &quot;Triffin dilemm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sz="half" idx="1"/>
          </p:nvPr>
        </p:nvSpPr>
        <p:spPr>
          <a:xfrm>
            <a:off x="307974" y="1700808"/>
            <a:ext cx="8584505" cy="4715321"/>
          </a:xfrm>
        </p:spPr>
        <p:txBody>
          <a:bodyPr/>
          <a:lstStyle/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Considerable changes since Triffin’s times: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There is no longer a fundamental global liquidity shortage – public and private sources of international liquidity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The framework of International Monetary System has considerably changed (floating exchange rates)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Appearance of credible alternatives to the dollar (even though not fully mature yet)</a:t>
            </a: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But the tension between domestic policy concerns and global stability remains </a:t>
            </a: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Triffin dilemma is alive and kicking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</a:rPr>
              <a:t>Demand for safe assets </a:t>
            </a: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 US 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exorbitant privilege </a:t>
            </a: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 weaker market discipline 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Imbalances continued to mount, undermining the value of the dollar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The elephant in the room: huge stock imbalances (most notably bilateral)</a:t>
            </a:r>
          </a:p>
        </p:txBody>
      </p:sp>
    </p:spTree>
    <p:extLst>
      <p:ext uri="{BB962C8B-B14F-4D97-AF65-F5344CB8AC3E}">
        <p14:creationId xmlns:p14="http://schemas.microsoft.com/office/powerpoint/2010/main" val="14304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3" y="274638"/>
            <a:ext cx="7128791" cy="1183400"/>
          </a:xfrm>
        </p:spPr>
        <p:txBody>
          <a:bodyPr/>
          <a:lstStyle/>
          <a:p>
            <a:r>
              <a:rPr lang="en-GB" dirty="0"/>
              <a:t>Transition to a brave new multipolar world</a:t>
            </a:r>
          </a:p>
        </p:txBody>
      </p:sp>
      <p:sp>
        <p:nvSpPr>
          <p:cNvPr id="6" name="Espace réservé du contenu 1"/>
          <p:cNvSpPr>
            <a:spLocks noGrp="1"/>
          </p:cNvSpPr>
          <p:nvPr>
            <p:ph sz="half" idx="1"/>
          </p:nvPr>
        </p:nvSpPr>
        <p:spPr>
          <a:xfrm>
            <a:off x="284935" y="2060848"/>
            <a:ext cx="8499327" cy="720080"/>
          </a:xfrm>
        </p:spPr>
        <p:txBody>
          <a:bodyPr/>
          <a:lstStyle/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Combination of a market-driven process and public management (otherwise risk of financial stability – e.g. Woodford, 1990)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98" y="3297188"/>
            <a:ext cx="3919669" cy="240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068960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Euro and renminbi: Slowly but surely coming of age (Mercury mostly there; maybe Eirene rather than Mars)</a:t>
            </a:r>
          </a:p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</a:rPr>
              <a:t>International role of the euro, is one of the reasons why a stronger Europe is good for the world (there are others too)</a:t>
            </a:r>
          </a:p>
        </p:txBody>
      </p:sp>
      <p:pic>
        <p:nvPicPr>
          <p:cNvPr id="10" name="Picture 2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335"/>
            <a:ext cx="184224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7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08319" y="6492875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464496"/>
          </a:xfrm>
        </p:spPr>
        <p:txBody>
          <a:bodyPr/>
          <a:lstStyle/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Global governance is undergoing a deep transformation, setting the stage for a multi-polar currency system</a:t>
            </a:r>
          </a:p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prstClr val="black"/>
                </a:solidFill>
                <a:latin typeface="+mn-lt"/>
              </a:rPr>
              <a:t>A multi-polar currency system:</a:t>
            </a:r>
          </a:p>
          <a:p>
            <a:pPr marL="800100" lvl="4" indent="-342900"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en-GB" sz="2200" dirty="0">
                <a:solidFill>
                  <a:prstClr val="black"/>
                </a:solidFill>
                <a:latin typeface="+mn-lt"/>
              </a:rPr>
              <a:t>Gradual, by its nature, </a:t>
            </a:r>
            <a:r>
              <a:rPr lang="en-GB" sz="2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with the dollar still remaining for a long time “first among equals” (precedent of the long decline of the pound)</a:t>
            </a:r>
          </a:p>
          <a:p>
            <a:pPr marL="800100" lvl="4" indent="-342900"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en-GB" sz="2200" dirty="0">
                <a:solidFill>
                  <a:prstClr val="black"/>
                </a:solidFill>
                <a:latin typeface="+mn-lt"/>
              </a:rPr>
              <a:t>Combination of a market driven process and public guidance (Woodford, 1990)</a:t>
            </a:r>
          </a:p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Can the SDR help address the problem of stock imbalances?</a:t>
            </a:r>
          </a:p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Euro and the renminbi slowly but surely coming of age</a:t>
            </a:r>
          </a:p>
        </p:txBody>
      </p:sp>
    </p:spTree>
    <p:extLst>
      <p:ext uri="{BB962C8B-B14F-4D97-AF65-F5344CB8AC3E}">
        <p14:creationId xmlns:p14="http://schemas.microsoft.com/office/powerpoint/2010/main" val="345937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79443" y="6468137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Flow imbalances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6296308"/>
            <a:ext cx="1431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prstClr val="black"/>
                </a:solidFill>
              </a:rPr>
              <a:t>Sources: OECD (2019)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103515"/>
              </p:ext>
            </p:extLst>
          </p:nvPr>
        </p:nvGraphicFramePr>
        <p:xfrm>
          <a:off x="467544" y="1484784"/>
          <a:ext cx="8280920" cy="481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67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79443" y="6468137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Stock imbalances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6319110"/>
            <a:ext cx="2472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Sources: Lane and </a:t>
            </a:r>
            <a:r>
              <a:rPr lang="en-GB" sz="1100" dirty="0" err="1"/>
              <a:t>Milesi</a:t>
            </a:r>
            <a:r>
              <a:rPr lang="en-GB" sz="1100" dirty="0"/>
              <a:t>-Ferretti (2017)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909042"/>
              </p:ext>
            </p:extLst>
          </p:nvPr>
        </p:nvGraphicFramePr>
        <p:xfrm>
          <a:off x="251520" y="1484784"/>
          <a:ext cx="8712968" cy="496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9186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79443" y="6468137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Stock imbalances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6319110"/>
            <a:ext cx="2472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prstClr val="black"/>
                </a:solidFill>
              </a:rPr>
              <a:t>Sources: Lane and </a:t>
            </a:r>
            <a:r>
              <a:rPr lang="en-GB" sz="1100" dirty="0" err="1">
                <a:solidFill>
                  <a:prstClr val="black"/>
                </a:solidFill>
              </a:rPr>
              <a:t>Milesi</a:t>
            </a:r>
            <a:r>
              <a:rPr lang="en-GB" sz="1100" dirty="0">
                <a:solidFill>
                  <a:prstClr val="black"/>
                </a:solidFill>
              </a:rPr>
              <a:t>-Ferretti (2017)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089584"/>
              </p:ext>
            </p:extLst>
          </p:nvPr>
        </p:nvGraphicFramePr>
        <p:xfrm>
          <a:off x="323528" y="1484784"/>
          <a:ext cx="8640960" cy="50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282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7013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64896" cy="1197390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11" name="TextBox 15"/>
          <p:cNvSpPr txBox="1">
            <a:spLocks/>
          </p:cNvSpPr>
          <p:nvPr/>
        </p:nvSpPr>
        <p:spPr>
          <a:xfrm>
            <a:off x="7226300" y="6165304"/>
            <a:ext cx="1765299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731040" cy="51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3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“The world as we know has come to an end”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590800" cy="332656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sz="half" idx="1"/>
          </p:nvPr>
        </p:nvSpPr>
        <p:spPr>
          <a:xfrm>
            <a:off x="1763688" y="1700808"/>
            <a:ext cx="5832648" cy="576063"/>
          </a:xfrm>
        </p:spPr>
        <p:txBody>
          <a:bodyPr/>
          <a:lstStyle/>
          <a:p>
            <a:pPr marL="0" lvl="3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Radical transformation with continuity</a:t>
            </a:r>
            <a:endParaRPr lang="en-US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7675"/>
            <a:ext cx="5832648" cy="349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3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63688" y="1701272"/>
            <a:ext cx="5544616" cy="504056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200" b="1" dirty="0"/>
              <a:t>Radical, unsettled reform in governance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unsettled </a:t>
            </a:r>
            <a:r>
              <a:rPr lang="en-GB" b="1" dirty="0"/>
              <a:t>order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4211960" y="2210820"/>
            <a:ext cx="360040" cy="570572"/>
          </a:xfrm>
          <a:prstGeom prst="down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2627784" y="5301672"/>
            <a:ext cx="5040560" cy="113278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Some academics disagree: </a:t>
            </a:r>
            <a:endParaRPr lang="en-GB" sz="2000" i="1" dirty="0">
              <a:solidFill>
                <a:prstClr val="black"/>
              </a:solidFill>
              <a:latin typeface="Calibri"/>
            </a:endParaRPr>
          </a:p>
          <a:p>
            <a:pPr marL="342900" lvl="3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GB" sz="2000" b="1" i="1" dirty="0" err="1">
                <a:solidFill>
                  <a:prstClr val="black"/>
                </a:solidFill>
                <a:latin typeface="Calibri"/>
              </a:rPr>
              <a:t>Bremmer</a:t>
            </a:r>
            <a:r>
              <a:rPr lang="en-GB" sz="2000" b="1" i="1" dirty="0">
                <a:solidFill>
                  <a:prstClr val="black"/>
                </a:solidFill>
                <a:latin typeface="Calibri"/>
              </a:rPr>
              <a:t> &amp; </a:t>
            </a:r>
            <a:r>
              <a:rPr lang="en-GB" sz="2000" b="1" i="1" dirty="0" err="1">
                <a:solidFill>
                  <a:prstClr val="black"/>
                </a:solidFill>
                <a:latin typeface="Calibri"/>
              </a:rPr>
              <a:t>Roubini</a:t>
            </a:r>
            <a:r>
              <a:rPr lang="en-GB" sz="2000" b="1" i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G-Zero World</a:t>
            </a:r>
          </a:p>
          <a:p>
            <a:pPr marL="342900" lvl="3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GB" sz="2000" b="1" i="1" dirty="0">
                <a:solidFill>
                  <a:prstClr val="black"/>
                </a:solidFill>
                <a:latin typeface="Calibri"/>
              </a:rPr>
              <a:t>Temin and Vines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: The Leaderless Economy</a:t>
            </a:r>
          </a:p>
          <a:p>
            <a:pPr marL="342900" lvl="3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GB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1835696" y="4077536"/>
            <a:ext cx="5256585" cy="504056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prstClr val="black"/>
                </a:solidFill>
              </a:rPr>
              <a:t>Unsettled order, but order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2627785" y="2853400"/>
            <a:ext cx="4392488" cy="1008112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3587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358775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Some academics disagree: </a:t>
            </a:r>
            <a:endParaRPr lang="en-GB" sz="2000" i="1" dirty="0">
              <a:solidFill>
                <a:prstClr val="black"/>
              </a:solidFill>
              <a:latin typeface="Calibri"/>
            </a:endParaRPr>
          </a:p>
          <a:p>
            <a:pPr marL="342900" lvl="3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GB" sz="2000" b="1" i="1" dirty="0" err="1">
                <a:solidFill>
                  <a:prstClr val="black"/>
                </a:solidFill>
                <a:latin typeface="Calibri"/>
              </a:rPr>
              <a:t>Drezner</a:t>
            </a:r>
            <a:r>
              <a:rPr lang="en-GB" sz="2000" b="1" i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The System Worked</a:t>
            </a:r>
          </a:p>
          <a:p>
            <a:pPr marL="342900" lvl="3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GB" sz="2000" b="1" i="1" dirty="0" err="1">
                <a:solidFill>
                  <a:prstClr val="black"/>
                </a:solidFill>
                <a:latin typeface="Calibri"/>
              </a:rPr>
              <a:t>Helleiner</a:t>
            </a:r>
            <a:r>
              <a:rPr lang="en-GB" sz="2000" b="1" i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Status Quo Crisis</a:t>
            </a:r>
          </a:p>
          <a:p>
            <a:pPr marL="342900" lvl="3" indent="-342900">
              <a:spcBef>
                <a:spcPts val="0"/>
              </a:spcBef>
              <a:buFont typeface="Calibri" panose="020F0502020204030204" pitchFamily="34" charset="0"/>
              <a:buChar char="–"/>
            </a:pPr>
            <a:endParaRPr lang="en-GB" sz="20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4211960" y="4654465"/>
            <a:ext cx="360040" cy="570572"/>
          </a:xfrm>
          <a:prstGeom prst="down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504056"/>
          </a:xfrm>
        </p:spPr>
        <p:txBody>
          <a:bodyPr/>
          <a:lstStyle/>
          <a:p>
            <a:pPr marL="0" lvl="3" indent="0">
              <a:spcBef>
                <a:spcPts val="1200"/>
              </a:spcBef>
              <a:buNone/>
            </a:pPr>
            <a:r>
              <a:rPr lang="en-GB" sz="2800" dirty="0">
                <a:solidFill>
                  <a:prstClr val="black"/>
                </a:solidFill>
                <a:latin typeface="+mn-lt"/>
              </a:rPr>
              <a:t>Upheaval of power relations in global economy</a:t>
            </a:r>
            <a:endParaRPr lang="en-GB" sz="3200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76763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Brave new (</a:t>
            </a:r>
            <a:r>
              <a:rPr lang="fr-FR" dirty="0" err="1"/>
              <a:t>old</a:t>
            </a:r>
            <a:r>
              <a:rPr lang="fr-FR" dirty="0"/>
              <a:t>) world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5816" y="6093352"/>
            <a:ext cx="381642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 algn="ctr">
              <a:spcBef>
                <a:spcPts val="1200"/>
              </a:spcBef>
            </a:pPr>
            <a:r>
              <a:rPr lang="it-IT" sz="2800" dirty="0">
                <a:solidFill>
                  <a:prstClr val="black"/>
                </a:solidFill>
              </a:rPr>
              <a:t>There is no turning back</a:t>
            </a:r>
          </a:p>
        </p:txBody>
      </p:sp>
      <p:graphicFrame>
        <p:nvGraphicFramePr>
          <p:cNvPr id="7" name="Graphique 6" title="A history of World's GD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70747"/>
              </p:ext>
            </p:extLst>
          </p:nvPr>
        </p:nvGraphicFramePr>
        <p:xfrm>
          <a:off x="1763688" y="2414950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76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31184" y="1628800"/>
            <a:ext cx="6995303" cy="4968552"/>
          </a:xfrm>
        </p:spPr>
        <p:txBody>
          <a:bodyPr/>
          <a:lstStyle/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prstClr val="black"/>
                </a:solidFill>
                <a:latin typeface="+mn-lt"/>
              </a:rPr>
              <a:t>G7</a:t>
            </a:r>
            <a:r>
              <a:rPr lang="it-IT" sz="2300" dirty="0">
                <a:solidFill>
                  <a:prstClr val="black"/>
                </a:solidFill>
                <a:latin typeface="+mn-lt"/>
              </a:rPr>
              <a:t> 		</a:t>
            </a:r>
            <a:r>
              <a:rPr lang="it-IT" sz="23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 	       </a:t>
            </a:r>
            <a:r>
              <a:rPr lang="it-IT" sz="2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G20</a:t>
            </a:r>
          </a:p>
          <a:p>
            <a:pPr marL="0" lvl="3" indent="0">
              <a:spcBef>
                <a:spcPts val="1200"/>
              </a:spcBef>
              <a:buNone/>
            </a:pPr>
            <a:endParaRPr lang="it-IT" dirty="0">
              <a:solidFill>
                <a:prstClr val="black"/>
              </a:solidFill>
              <a:latin typeface="+mn-lt"/>
              <a:sym typeface="Wingdings" panose="05000000000000000000" pitchFamily="2" charset="2"/>
            </a:endParaRPr>
          </a:p>
          <a:p>
            <a:pPr marL="342900" lvl="3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IMF</a:t>
            </a:r>
            <a:r>
              <a:rPr lang="it-IT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		 </a:t>
            </a:r>
          </a:p>
          <a:p>
            <a:pPr marL="0" lvl="3" indent="0">
              <a:spcBef>
                <a:spcPts val="1200"/>
              </a:spcBef>
              <a:buNone/>
            </a:pPr>
            <a:endParaRPr lang="it-IT" dirty="0">
              <a:solidFill>
                <a:prstClr val="black"/>
              </a:solidFill>
              <a:latin typeface="+mn-lt"/>
              <a:sym typeface="Wingdings" panose="05000000000000000000" pitchFamily="2" charset="2"/>
            </a:endParaRPr>
          </a:p>
          <a:p>
            <a:pPr marL="0" lvl="3" indent="0">
              <a:spcBef>
                <a:spcPts val="1200"/>
              </a:spcBef>
              <a:buNone/>
            </a:pPr>
            <a:endParaRPr lang="it-IT" dirty="0">
              <a:solidFill>
                <a:prstClr val="black"/>
              </a:solidFill>
              <a:latin typeface="+mn-lt"/>
              <a:sym typeface="Wingdings" panose="05000000000000000000" pitchFamily="2" charset="2"/>
            </a:endParaRPr>
          </a:p>
          <a:p>
            <a:pPr marL="342900" lvl="3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MDBs</a:t>
            </a:r>
            <a:r>
              <a:rPr lang="it-IT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 	  	</a:t>
            </a: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it-IT" dirty="0">
              <a:solidFill>
                <a:prstClr val="black"/>
              </a:solidFill>
              <a:latin typeface="+mn-lt"/>
              <a:sym typeface="Wingdings" panose="05000000000000000000" pitchFamily="2" charset="2"/>
            </a:endParaRP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FSF</a:t>
            </a:r>
            <a:r>
              <a:rPr lang="it-IT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 		 	</a:t>
            </a:r>
          </a:p>
          <a:p>
            <a:pPr marL="3429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it-IT" dirty="0">
              <a:solidFill>
                <a:prstClr val="black"/>
              </a:solidFill>
              <a:latin typeface="+mn-lt"/>
              <a:sym typeface="Wingdings" panose="05000000000000000000" pitchFamily="2" charset="2"/>
            </a:endParaRPr>
          </a:p>
          <a:p>
            <a:pPr marL="342900" lvl="3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Europe	</a:t>
            </a:r>
            <a:r>
              <a:rPr lang="it-IT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it-IT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endParaRPr lang="it-IT" sz="2200" dirty="0">
              <a:solidFill>
                <a:prstClr val="black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45821" y="6492875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Pervasive reform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28524" y="3761249"/>
            <a:ext cx="4935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More power in the "old"</a:t>
            </a:r>
            <a:r>
              <a:rPr lang="it-IT" sz="2200" dirty="0">
                <a:solidFill>
                  <a:prstClr val="black"/>
                </a:solidFill>
              </a:rPr>
              <a:t> MDBs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Creation of two new ones (NDB + AIIB)</a:t>
            </a:r>
            <a:endParaRPr lang="it-IT" sz="2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7298" y="4747361"/>
            <a:ext cx="4251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prstClr val="black"/>
                </a:solidFill>
              </a:rPr>
              <a:t>FSB and SSBs </a:t>
            </a:r>
            <a:r>
              <a:rPr lang="it-IT" sz="2200" b="1" i="1" dirty="0">
                <a:solidFill>
                  <a:prstClr val="black"/>
                </a:solidFill>
              </a:rPr>
              <a:t>with</a:t>
            </a:r>
            <a:r>
              <a:rPr lang="it-IT" sz="2200" dirty="0">
                <a:solidFill>
                  <a:prstClr val="black"/>
                </a:solidFill>
              </a:rPr>
              <a:t> </a:t>
            </a:r>
            <a:r>
              <a:rPr lang="en-GB" sz="2200" dirty="0">
                <a:solidFill>
                  <a:prstClr val="black"/>
                </a:solidFill>
              </a:rPr>
              <a:t>the new powers as members (but still rule-taking)</a:t>
            </a:r>
            <a:endParaRPr lang="it-IT" sz="2200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24" y="2108449"/>
            <a:ext cx="2121783" cy="146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37298" y="5733256"/>
            <a:ext cx="4251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prstClr val="black"/>
                </a:solidFill>
              </a:rPr>
              <a:t>Weak role in the reform (myopic </a:t>
            </a:r>
            <a:r>
              <a:rPr lang="en-GB" sz="2200">
                <a:solidFill>
                  <a:prstClr val="black"/>
                </a:solidFill>
              </a:rPr>
              <a:t>and fractious inwardness</a:t>
            </a:r>
            <a:r>
              <a:rPr lang="en-GB" sz="2200" dirty="0">
                <a:solidFill>
                  <a:prstClr val="black"/>
                </a:solidFill>
              </a:rPr>
              <a:t>)</a:t>
            </a:r>
            <a:endParaRPr lang="it-IT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5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95188" y="6492875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features of the new order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D5A0ACFE-7855-411D-95B9-634D18F0D355}"/>
              </a:ext>
            </a:extLst>
          </p:cNvPr>
          <p:cNvSpPr/>
          <p:nvPr/>
        </p:nvSpPr>
        <p:spPr>
          <a:xfrm>
            <a:off x="154811" y="1844824"/>
            <a:ext cx="8820472" cy="461665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2400" b="1" dirty="0">
                <a:solidFill>
                  <a:prstClr val="black"/>
                </a:solidFill>
              </a:rPr>
              <a:t>Key features of the reform: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032340506"/>
              </p:ext>
            </p:extLst>
          </p:nvPr>
        </p:nvGraphicFramePr>
        <p:xfrm>
          <a:off x="287016" y="2076085"/>
          <a:ext cx="8712968" cy="2641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5867511" y="4726048"/>
            <a:ext cx="2304256" cy="1296144"/>
            <a:chOff x="4752528" y="1296138"/>
            <a:chExt cx="2160239" cy="129614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4752528" y="1296138"/>
              <a:ext cx="2160239" cy="129614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752528" y="1296138"/>
              <a:ext cx="2160239" cy="1296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b="1" i="1" dirty="0">
                  <a:solidFill>
                    <a:srgbClr val="4F81BD">
                      <a:lumMod val="50000"/>
                    </a:srgbClr>
                  </a:solidFill>
                </a:rPr>
                <a:t>The social media revolution</a:t>
              </a:r>
              <a:endParaRPr lang="en-GB" sz="22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sp>
        <p:nvSpPr>
          <p:cNvPr id="11" name="Rectangle 42">
            <a:extLst>
              <a:ext uri="{FF2B5EF4-FFF2-40B4-BE49-F238E27FC236}">
                <a16:creationId xmlns:a16="http://schemas.microsoft.com/office/drawing/2014/main" id="{D5A0ACFE-7855-411D-95B9-634D18F0D355}"/>
              </a:ext>
            </a:extLst>
          </p:cNvPr>
          <p:cNvSpPr/>
          <p:nvPr/>
        </p:nvSpPr>
        <p:spPr>
          <a:xfrm>
            <a:off x="453739" y="4773956"/>
            <a:ext cx="5334310" cy="1200329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</a:rPr>
              <a:t>Cross-cutting theme with a pervasive impact on national politics and international relations</a:t>
            </a: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8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8496944" cy="3960440"/>
          </a:xfrm>
        </p:spPr>
        <p:txBody>
          <a:bodyPr/>
          <a:lstStyle/>
          <a:p>
            <a:pPr marL="342900" lvl="3" indent="-3429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latin typeface="+mn-lt"/>
              </a:rPr>
              <a:t>Daunting challenges while the global order remains unsettled in its architecture and institutional arrangements, yet better tools for global economic governance</a:t>
            </a:r>
          </a:p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000" b="1" i="1" dirty="0">
                <a:solidFill>
                  <a:prstClr val="black"/>
                </a:solidFill>
                <a:latin typeface="+mn-lt"/>
              </a:rPr>
              <a:t>“Never let a good crisis got to waste”</a:t>
            </a:r>
            <a:r>
              <a:rPr lang="en-GB" sz="2000" b="1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GB" sz="2000" dirty="0">
                <a:solidFill>
                  <a:prstClr val="black"/>
                </a:solidFill>
                <a:latin typeface="+mn-lt"/>
              </a:rPr>
              <a:t>the 2008 crisis was </a:t>
            </a:r>
            <a:r>
              <a:rPr lang="en-GB" sz="2000" b="1" dirty="0">
                <a:solidFill>
                  <a:prstClr val="black"/>
                </a:solidFill>
                <a:latin typeface="+mn-lt"/>
              </a:rPr>
              <a:t>not wasted</a:t>
            </a:r>
            <a:endParaRPr lang="en-GB" sz="2000" dirty="0">
              <a:solidFill>
                <a:prstClr val="black"/>
              </a:solidFill>
              <a:latin typeface="+mn-lt"/>
            </a:endParaRP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Radical change in the balance of power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Remarkable enhancement of its legitimacy</a:t>
            </a:r>
          </a:p>
          <a:p>
            <a:pPr marL="800100" lvl="4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Considerable progress towards multi-polarity (even if Europe has been missing)</a:t>
            </a:r>
          </a:p>
          <a:p>
            <a:pPr marL="342900" lvl="3" indent="-3429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New array of institutional and operational tools  Enhanced flexibility and effectiveness of internationally-coordinated policy actions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1183400"/>
          </a:xfrm>
        </p:spPr>
        <p:txBody>
          <a:bodyPr>
            <a:normAutofit/>
          </a:bodyPr>
          <a:lstStyle/>
          <a:p>
            <a:r>
              <a:rPr lang="fr-FR" dirty="0"/>
              <a:t>Wrap up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F040DA2-3142-4FCE-86DC-27E619B8094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2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40DA2-3142-4FCE-86DC-27E619B8094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3" y="274638"/>
            <a:ext cx="6120679" cy="1183400"/>
          </a:xfrm>
        </p:spPr>
        <p:txBody>
          <a:bodyPr/>
          <a:lstStyle/>
          <a:p>
            <a:r>
              <a:rPr lang="en-GB" dirty="0"/>
              <a:t>Nationalism may, but need not, prevail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2276872"/>
            <a:ext cx="8484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i="1" dirty="0"/>
              <a:t>Challenges might appear insurmountable, but the tools to address them are available provided that the international community finds the resolve to use them</a:t>
            </a:r>
          </a:p>
          <a:p>
            <a:pPr lvl="0" algn="ctr"/>
            <a:endParaRPr lang="fr-FR" sz="2800" b="1" i="1" dirty="0"/>
          </a:p>
          <a:p>
            <a:pPr lvl="0" algn="ctr"/>
            <a:endParaRPr lang="en-GB" sz="2800" b="1" i="1" dirty="0"/>
          </a:p>
          <a:p>
            <a:pPr lvl="0" algn="ctr"/>
            <a:r>
              <a:rPr lang="en-GB" sz="2800" b="1" i="1" dirty="0"/>
              <a:t>Currency multi-polarity is one of the tools</a:t>
            </a:r>
          </a:p>
        </p:txBody>
      </p:sp>
    </p:spTree>
    <p:extLst>
      <p:ext uri="{BB962C8B-B14F-4D97-AF65-F5344CB8AC3E}">
        <p14:creationId xmlns:p14="http://schemas.microsoft.com/office/powerpoint/2010/main" val="15809831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71737</TotalTime>
  <Words>896</Words>
  <Application>Microsoft Office PowerPoint</Application>
  <PresentationFormat>Affichage à l'écran (4:3)</PresentationFormat>
  <Paragraphs>125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Myriad Pro</vt:lpstr>
      <vt:lpstr>Wingdings</vt:lpstr>
      <vt:lpstr>1_Thème Office</vt:lpstr>
      <vt:lpstr>2_Thème Office</vt:lpstr>
      <vt:lpstr>3_Thème Office</vt:lpstr>
      <vt:lpstr>Présentation PowerPoint</vt:lpstr>
      <vt:lpstr>Background</vt:lpstr>
      <vt:lpstr>“The world as we know has come to an end”</vt:lpstr>
      <vt:lpstr>An unsettled order</vt:lpstr>
      <vt:lpstr>Brave new (old) world</vt:lpstr>
      <vt:lpstr>Pervasive reform</vt:lpstr>
      <vt:lpstr>The features of the new order</vt:lpstr>
      <vt:lpstr>Wrap up</vt:lpstr>
      <vt:lpstr>Nationalism may, but need not, prevail</vt:lpstr>
      <vt:lpstr>The 2008 crisis and the dollar</vt:lpstr>
      <vt:lpstr>Several reasons for the exorbitant persistence of the dollar</vt:lpstr>
      <vt:lpstr>What is next?</vt:lpstr>
      <vt:lpstr>Triffin’s dilemma today</vt:lpstr>
      <vt:lpstr>Transition to a brave new multipolar world</vt:lpstr>
      <vt:lpstr>Conclusion</vt:lpstr>
      <vt:lpstr>Flow imbalances</vt:lpstr>
      <vt:lpstr>Stock imbalances</vt:lpstr>
      <vt:lpstr>Stock imbalances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CEB</dc:creator>
  <cp:lastModifiedBy>Bernard Snoy</cp:lastModifiedBy>
  <cp:revision>2663</cp:revision>
  <cp:lastPrinted>2019-05-13T12:16:15Z</cp:lastPrinted>
  <dcterms:created xsi:type="dcterms:W3CDTF">2014-09-18T13:59:04Z</dcterms:created>
  <dcterms:modified xsi:type="dcterms:W3CDTF">2019-06-07T16:00:15Z</dcterms:modified>
</cp:coreProperties>
</file>