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2" r:id="rId3"/>
    <p:sldId id="261" r:id="rId4"/>
    <p:sldId id="262" r:id="rId5"/>
    <p:sldId id="265" r:id="rId6"/>
    <p:sldId id="266" r:id="rId7"/>
    <p:sldId id="277" r:id="rId8"/>
    <p:sldId id="278" r:id="rId9"/>
    <p:sldId id="281" r:id="rId10"/>
    <p:sldId id="274" r:id="rId11"/>
    <p:sldId id="270" r:id="rId12"/>
    <p:sldId id="271" r:id="rId13"/>
    <p:sldId id="272" r:id="rId14"/>
    <p:sldId id="275" r:id="rId15"/>
    <p:sldId id="276" r:id="rId16"/>
    <p:sldId id="257" r:id="rId17"/>
    <p:sldId id="279" r:id="rId18"/>
  </p:sldIdLst>
  <p:sldSz cx="9144000" cy="5143500" type="screen16x9"/>
  <p:notesSz cx="6858000" cy="9144000"/>
  <p:custDataLst>
    <p:tags r:id="rId21"/>
  </p:custDataLst>
  <p:defaultTextStyle>
    <a:defPPr>
      <a:defRPr lang="nl-NL"/>
    </a:defPPr>
    <a:lvl1pPr marL="0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99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99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98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997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997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997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995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995" algn="l" defTabSz="45699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02">
          <p15:clr>
            <a:srgbClr val="A4A3A4"/>
          </p15:clr>
        </p15:guide>
        <p15:guide id="2" orient="horz" pos="586">
          <p15:clr>
            <a:srgbClr val="A4A3A4"/>
          </p15:clr>
        </p15:guide>
        <p15:guide id="3" orient="horz" pos="830">
          <p15:clr>
            <a:srgbClr val="A4A3A4"/>
          </p15:clr>
        </p15:guide>
        <p15:guide id="4" pos="2885">
          <p15:clr>
            <a:srgbClr val="A4A3A4"/>
          </p15:clr>
        </p15:guide>
        <p15:guide id="5" pos="294">
          <p15:clr>
            <a:srgbClr val="A4A3A4"/>
          </p15:clr>
        </p15:guide>
        <p15:guide id="6" pos="53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DCDDDE"/>
    <a:srgbClr val="D6083B"/>
    <a:srgbClr val="5E6A71"/>
    <a:srgbClr val="C8009C"/>
    <a:srgbClr val="4B92DB"/>
    <a:srgbClr val="5E2D61"/>
    <a:srgbClr val="949D9E"/>
    <a:srgbClr val="FF4D00"/>
    <a:srgbClr val="FF4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Stijl, gemiddeld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Stijl, donker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CAF9ED-07DC-4A11-8D7F-57B35C25682E}" styleName="Stijl, gemiddeld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Stijl, licht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ijl, lich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Stijl, licht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16DA210-FB5B-4158-B5E0-FEB733F419BA}" styleName="Stijl, lich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Stijl, licht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ijl, licht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tijl, licht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tijl, licht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8B1032C-EA38-4F05-BA0D-38AFFFC7BED3}" styleName="Stijl, licht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ijl, thema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Stijl, thema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113A9D2-9D6B-4929-AA2D-F23B5EE8CBE7}" styleName="Stijl, thema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ijl, thema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27102A9-8310-4765-A935-A1911B00CA55}" styleName="Stijl, licht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ijl, licht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ijl, gemiddeld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DBED569-4797-4DF1-A0F4-6AAB3CD982D8}" styleName="Stijl, licht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93D81CF-94F2-401A-BA57-92F5A7B2D0C5}" styleName="Stijl, gemiddeld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Stijl, lich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Stijl, donker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2C8C85-51F0-491E-9774-3900AFEF0FD7}" styleName="Stijl, licht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5053" autoAdjust="0"/>
  </p:normalViewPr>
  <p:slideViewPr>
    <p:cSldViewPr snapToGrid="0" snapToObjects="1">
      <p:cViewPr>
        <p:scale>
          <a:sx n="133" d="100"/>
          <a:sy n="133" d="100"/>
        </p:scale>
        <p:origin x="-174" y="-72"/>
      </p:cViewPr>
      <p:guideLst>
        <p:guide orient="horz" pos="3002"/>
        <p:guide orient="horz" pos="586"/>
        <p:guide orient="horz" pos="830"/>
        <p:guide pos="2885"/>
        <p:guide pos="294"/>
        <p:guide pos="538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23" d="100"/>
          <a:sy n="123" d="100"/>
        </p:scale>
        <p:origin x="-4344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904838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b="1">
              <a:latin typeface="Corbel"/>
              <a:cs typeface="Corbel"/>
            </a:endParaRP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372761" y="0"/>
            <a:ext cx="1483652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F1D61-6A12-B148-B795-5CBE2F827FD7}" type="datetime3">
              <a:rPr lang="nl-NL">
                <a:latin typeface="Corbel"/>
                <a:cs typeface="Corbel"/>
              </a:rPr>
              <a:t>10/6/19</a:t>
            </a:fld>
            <a:endParaRPr lang="nl-NL">
              <a:latin typeface="Corbel"/>
              <a:cs typeface="Corbel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-1" y="8685213"/>
            <a:ext cx="5740415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>
              <a:latin typeface="Corbel"/>
              <a:cs typeface="Corbel"/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6091357" y="8685213"/>
            <a:ext cx="765055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E047AC-04BA-824E-9526-AEF0380CB1CE}" type="slidenum">
              <a:rPr>
                <a:latin typeface="Corbel"/>
                <a:cs typeface="Corbel"/>
              </a:rPr>
              <a:pPr/>
              <a:t>‹nr.›</a:t>
            </a:fld>
            <a:endParaRPr lang="nl-NL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7018190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-1" y="0"/>
            <a:ext cx="5058969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Corbel"/>
                <a:cs typeface="Corbel"/>
              </a:defRPr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358377" y="0"/>
            <a:ext cx="1498036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rbel"/>
                <a:cs typeface="Corbel"/>
              </a:defRPr>
            </a:lvl1pPr>
          </a:lstStyle>
          <a:p>
            <a:fld id="{301EDAA2-3DF6-7940-91E3-A225DE787136}" type="datetime3">
              <a:t>10/6/19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57150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rbel"/>
                <a:cs typeface="Corbel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6070763" y="8685213"/>
            <a:ext cx="78565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rbel"/>
                <a:cs typeface="Corbel"/>
              </a:defRPr>
            </a:lvl1pPr>
          </a:lstStyle>
          <a:p>
            <a:fld id="{1CB5D99F-C216-8C4C-B398-F06F7517D80F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61884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lnSpc>
        <a:spcPct val="100000"/>
      </a:lnSpc>
      <a:defRPr sz="1200" kern="1200">
        <a:solidFill>
          <a:schemeClr val="tx1"/>
        </a:solidFill>
        <a:latin typeface="Corbel"/>
        <a:ea typeface="+mn-ea"/>
        <a:cs typeface="Corbel"/>
      </a:defRPr>
    </a:lvl1pPr>
    <a:lvl2pPr marL="176213" indent="-176213" algn="l" defTabSz="457200" rtl="0" eaLnBrk="1" latinLnBrk="0" hangingPunct="1">
      <a:lnSpc>
        <a:spcPct val="100000"/>
      </a:lnSpc>
      <a:buFont typeface="Arial"/>
      <a:buChar char="•"/>
      <a:defRPr sz="1200" kern="1200">
        <a:solidFill>
          <a:schemeClr val="tx1"/>
        </a:solidFill>
        <a:latin typeface="Corbel"/>
        <a:ea typeface="+mn-ea"/>
        <a:cs typeface="Corbel"/>
      </a:defRPr>
    </a:lvl2pPr>
    <a:lvl3pPr marL="361950" indent="-185738" algn="l" defTabSz="457200" rtl="0" eaLnBrk="1" latinLnBrk="0" hangingPunct="1">
      <a:lnSpc>
        <a:spcPct val="100000"/>
      </a:lnSpc>
      <a:buFont typeface="Arial"/>
      <a:buChar char="•"/>
      <a:defRPr sz="1100" kern="1200">
        <a:solidFill>
          <a:schemeClr val="tx1"/>
        </a:solidFill>
        <a:latin typeface="Corbel"/>
        <a:ea typeface="+mn-ea"/>
        <a:cs typeface="Corbel"/>
      </a:defRPr>
    </a:lvl3pPr>
    <a:lvl4pPr marL="536575" indent="-174625" algn="l" defTabSz="457200" rtl="0" eaLnBrk="1" latinLnBrk="0" hangingPunct="1">
      <a:lnSpc>
        <a:spcPct val="100000"/>
      </a:lnSpc>
      <a:buFont typeface="Arial"/>
      <a:buChar char="•"/>
      <a:defRPr sz="1000" kern="1200">
        <a:solidFill>
          <a:schemeClr val="tx1"/>
        </a:solidFill>
        <a:latin typeface="Corbel"/>
        <a:ea typeface="+mn-ea"/>
        <a:cs typeface="Corbel"/>
      </a:defRPr>
    </a:lvl4pPr>
    <a:lvl5pPr marL="712788" indent="-176213" algn="l" defTabSz="457200" rtl="0" eaLnBrk="1" latinLnBrk="0" hangingPunct="1">
      <a:lnSpc>
        <a:spcPct val="100000"/>
      </a:lnSpc>
      <a:buFont typeface="Arial"/>
      <a:buChar char="•"/>
      <a:defRPr sz="1000" kern="1200">
        <a:solidFill>
          <a:schemeClr val="tx1"/>
        </a:solidFill>
        <a:latin typeface="Corbel"/>
        <a:ea typeface="+mn-ea"/>
        <a:cs typeface="Corbel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547643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2469313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5D99F-C216-8C4C-B398-F06F7517D80F}" type="slidenum">
              <a:rPr lang="nl-NL" smtClean="0"/>
              <a:pPr/>
              <a:t>17</a:t>
            </a:fld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981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7735330" y="115330"/>
            <a:ext cx="1002982" cy="118624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72000" tIns="90000" rIns="72000" bIns="9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Myriad Pro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9638" cy="3411061"/>
          </a:xfrm>
          <a:solidFill>
            <a:srgbClr val="EAEAEA"/>
          </a:solidFill>
        </p:spPr>
        <p:txBody>
          <a:bodyPr/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nl-NL" smtClean="0"/>
              <a:t>Click icon to insert photo and send it to background.</a:t>
            </a:r>
            <a:br>
              <a:rPr lang="nl-NL" smtClean="0"/>
            </a:br>
            <a:r>
              <a:rPr lang="nl-NL" smtClean="0"/>
              <a:t>The photo will be centred automatically inside this grey box.</a:t>
            </a:r>
            <a:endParaRPr lang="en-US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1920875" y="3428327"/>
            <a:ext cx="4166260" cy="474109"/>
          </a:xfrm>
          <a:prstGeom prst="roundRect">
            <a:avLst>
              <a:gd name="adj" fmla="val 21895"/>
            </a:avLst>
          </a:prstGeom>
          <a:gradFill flip="none" rotWithShape="0">
            <a:gsLst>
              <a:gs pos="0">
                <a:srgbClr val="FF8000"/>
              </a:gs>
              <a:gs pos="94000">
                <a:srgbClr val="FF4D00"/>
              </a:gs>
            </a:gsLst>
            <a:lin ang="1320000" scaled="0"/>
            <a:tileRect/>
          </a:gra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4000" tIns="36000" rIns="108000" bIns="5400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marL="0" indent="0" algn="l" defTabSz="45699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nl-NL" sz="2000" b="1" i="1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6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add subtitle</a:t>
            </a:r>
            <a:endParaRPr lang="en-GB" noProof="0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1" hasCustomPrompt="1"/>
          </p:nvPr>
        </p:nvSpPr>
        <p:spPr>
          <a:xfrm flipH="1">
            <a:off x="1943997" y="4507589"/>
            <a:ext cx="4068003" cy="349702"/>
          </a:xfrm>
          <a:prstGeom prst="rect">
            <a:avLst/>
          </a:prstGeom>
        </p:spPr>
        <p:txBody>
          <a:bodyPr wrap="square" lIns="144000" tIns="36000" rIns="144000" bIns="36000" anchor="b">
            <a:spAutoFit/>
          </a:bodyPr>
          <a:lstStyle>
            <a:lvl1pPr marL="0" indent="0">
              <a:spcBef>
                <a:spcPts val="0"/>
              </a:spcBef>
              <a:buNone/>
              <a:defRPr sz="1800" b="0" i="0" baseline="0">
                <a:solidFill>
                  <a:srgbClr val="5E6A71"/>
                </a:solidFill>
                <a:latin typeface="+mn-lt"/>
                <a:cs typeface="Myriad Pro" pitchFamily="34" charset="0"/>
              </a:defRPr>
            </a:lvl1pPr>
          </a:lstStyle>
          <a:p>
            <a:pPr lvl="0"/>
            <a:r>
              <a:rPr lang="en-GB" noProof="0" smtClean="0"/>
              <a:t>Speaker’s </a:t>
            </a:r>
            <a:r>
              <a:rPr lang="en-GB" noProof="0" dirty="0" smtClean="0"/>
              <a:t>name  –  Date</a:t>
            </a:r>
          </a:p>
        </p:txBody>
      </p:sp>
      <p:sp>
        <p:nvSpPr>
          <p:cNvPr id="13" name="Rechthoek 12"/>
          <p:cNvSpPr/>
          <p:nvPr/>
        </p:nvSpPr>
        <p:spPr>
          <a:xfrm>
            <a:off x="5892801" y="3302973"/>
            <a:ext cx="194334" cy="409137"/>
          </a:xfrm>
          <a:prstGeom prst="rect">
            <a:avLst/>
          </a:prstGeom>
          <a:solidFill>
            <a:srgbClr val="FF4D00"/>
          </a:solidFill>
          <a:ln w="1905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91440" tIns="36000" rIns="9144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yriad Pro"/>
              <a:ea typeface="+mn-ea"/>
              <a:cs typeface="Myriad Pro"/>
            </a:endParaRPr>
          </a:p>
        </p:txBody>
      </p:sp>
      <p:sp>
        <p:nvSpPr>
          <p:cNvPr id="15" name="Titel 14"/>
          <p:cNvSpPr>
            <a:spLocks noGrp="1"/>
          </p:cNvSpPr>
          <p:nvPr>
            <p:ph type="title" hasCustomPrompt="1"/>
          </p:nvPr>
        </p:nvSpPr>
        <p:spPr>
          <a:xfrm>
            <a:off x="-57149" y="2141521"/>
            <a:ext cx="6151950" cy="1279066"/>
          </a:xfrm>
          <a:prstGeom prst="round1Rect">
            <a:avLst>
              <a:gd name="adj" fmla="val 11967"/>
            </a:avLst>
          </a:prstGeom>
          <a:solidFill>
            <a:schemeClr val="accent1"/>
          </a:solidFill>
          <a:ln w="19050" cmpd="sng">
            <a:solidFill>
              <a:schemeClr val="bg1"/>
            </a:solidFill>
          </a:ln>
        </p:spPr>
        <p:txBody>
          <a:bodyPr wrap="square" lIns="504000" tIns="126000" rIns="108000" bIns="144000" anchor="b">
            <a:spAutoFit/>
          </a:bodyPr>
          <a:lstStyle>
            <a:lvl1pPr>
              <a:defRPr sz="3600" baseline="0">
                <a:solidFill>
                  <a:srgbClr val="FFFFFF"/>
                </a:solidFill>
              </a:defRPr>
            </a:lvl1pPr>
          </a:lstStyle>
          <a:p>
            <a:r>
              <a:rPr lang="en-GB" noProof="0" smtClean="0"/>
              <a:t/>
            </a:r>
            <a:br>
              <a:rPr lang="en-GB" noProof="0" smtClean="0"/>
            </a:br>
            <a:r>
              <a:rPr lang="en-US" smtClean="0"/>
              <a:t>Click to add title</a:t>
            </a:r>
            <a:endParaRPr lang="en-GB" noProof="0" dirty="0"/>
          </a:p>
        </p:txBody>
      </p:sp>
      <p:pic>
        <p:nvPicPr>
          <p:cNvPr id="9" name="Afbeelding 9" descr="RB_logo_rg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1538" y="3835989"/>
            <a:ext cx="896774" cy="1073211"/>
          </a:xfrm>
          <a:prstGeom prst="rect">
            <a:avLst/>
          </a:prstGeom>
        </p:spPr>
      </p:pic>
      <p:sp>
        <p:nvSpPr>
          <p:cNvPr id="10" name="Rechthoek 9"/>
          <p:cNvSpPr/>
          <p:nvPr userDrawn="1"/>
        </p:nvSpPr>
        <p:spPr>
          <a:xfrm>
            <a:off x="7735330" y="115330"/>
            <a:ext cx="1002982" cy="118624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72000" tIns="90000" rIns="72000" bIns="9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Myriad Pro"/>
            </a:endParaRPr>
          </a:p>
        </p:txBody>
      </p:sp>
      <p:sp>
        <p:nvSpPr>
          <p:cNvPr id="11" name="Rechthoek 10"/>
          <p:cNvSpPr/>
          <p:nvPr userDrawn="1"/>
        </p:nvSpPr>
        <p:spPr>
          <a:xfrm>
            <a:off x="5892801" y="3302973"/>
            <a:ext cx="194334" cy="409137"/>
          </a:xfrm>
          <a:prstGeom prst="rect">
            <a:avLst/>
          </a:prstGeom>
          <a:solidFill>
            <a:srgbClr val="FF4D00"/>
          </a:solidFill>
          <a:ln w="1905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91440" tIns="36000" rIns="91440" bIns="72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yriad Pro"/>
              <a:ea typeface="+mn-ea"/>
              <a:cs typeface="Myriad Pro"/>
            </a:endParaRPr>
          </a:p>
        </p:txBody>
      </p:sp>
      <p:pic>
        <p:nvPicPr>
          <p:cNvPr id="12" name="Afbeelding 9" descr="RB_logo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1538" y="3835989"/>
            <a:ext cx="896774" cy="1073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65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7703818" y="4158802"/>
            <a:ext cx="1153160" cy="394596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0" tIns="46800" rIns="0" bIns="468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yriad Pro"/>
              <a:ea typeface="+mn-ea"/>
              <a:cs typeface="Myriad Pro"/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5E6A71"/>
                </a:solidFill>
              </a:defRPr>
            </a:lvl1pPr>
          </a:lstStyle>
          <a:p>
            <a:fld id="{4821C4A5-98F2-7545-875B-39B2F4500447}" type="slidenum">
              <a:rPr lang="en-GB" noProof="0" smtClean="0"/>
              <a:pPr/>
              <a:t>‹nr.›</a:t>
            </a:fld>
            <a:endParaRPr lang="en-GB" noProof="0" dirty="0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75814" y="1777271"/>
            <a:ext cx="7804586" cy="564257"/>
          </a:xfrm>
          <a:effectLst/>
        </p:spPr>
        <p:txBody>
          <a:bodyPr anchor="b">
            <a:spAutoFit/>
          </a:bodyPr>
          <a:lstStyle>
            <a:lvl1pPr>
              <a:defRPr sz="4000" b="0" i="0">
                <a:solidFill>
                  <a:schemeClr val="accent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1" hasCustomPrompt="1"/>
          </p:nvPr>
        </p:nvSpPr>
        <p:spPr>
          <a:xfrm>
            <a:off x="501650" y="2430031"/>
            <a:ext cx="7778749" cy="461665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 smtClean="0"/>
              <a:t>Click to add subtitle</a:t>
            </a:r>
            <a:endParaRPr lang="en-GB" noProof="0" dirty="0"/>
          </a:p>
        </p:txBody>
      </p:sp>
      <p:sp>
        <p:nvSpPr>
          <p:cNvPr id="7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75812" y="4862517"/>
            <a:ext cx="7042588" cy="204788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rgbClr val="5E6A71"/>
                </a:solidFill>
              </a:defRPr>
            </a:lvl1pPr>
          </a:lstStyle>
          <a:p>
            <a:endParaRPr lang="en-GB" noProof="0" dirty="0"/>
          </a:p>
        </p:txBody>
      </p:sp>
      <p:sp>
        <p:nvSpPr>
          <p:cNvPr id="8" name="Rechthoek 7"/>
          <p:cNvSpPr/>
          <p:nvPr userDrawn="1"/>
        </p:nvSpPr>
        <p:spPr>
          <a:xfrm>
            <a:off x="7703818" y="4158802"/>
            <a:ext cx="1153160" cy="394596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0" tIns="46800" rIns="0" bIns="468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yriad Pro"/>
              <a:ea typeface="+mn-ea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8927565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 slide with full-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9638" cy="5143500"/>
          </a:xfrm>
          <a:noFill/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Arial"/>
              <a:buNone/>
              <a:tabLst/>
              <a:defRPr sz="1200" baseline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en-GB" noProof="0" smtClean="0"/>
              <a:t>Click icon to insert </a:t>
            </a:r>
            <a:r>
              <a:rPr lang="en-GB" noProof="0" dirty="0" smtClean="0"/>
              <a:t>photo and send it to background.</a:t>
            </a:r>
            <a:br>
              <a:rPr lang="en-GB" noProof="0" dirty="0" smtClean="0"/>
            </a:br>
            <a:r>
              <a:rPr lang="en-GB" noProof="0" dirty="0" smtClean="0"/>
              <a:t>The photo will </a:t>
            </a:r>
            <a:r>
              <a:rPr lang="en-GB" noProof="0" smtClean="0"/>
              <a:t>be scaled automatically to full size, the </a:t>
            </a:r>
            <a:r>
              <a:rPr lang="en-GB" noProof="0" dirty="0" smtClean="0"/>
              <a:t>Rabobank </a:t>
            </a:r>
            <a:r>
              <a:rPr lang="en-GB" noProof="0" smtClean="0"/>
              <a:t>logo hidden </a:t>
            </a:r>
            <a:r>
              <a:rPr lang="en-GB" noProof="0" dirty="0" smtClean="0"/>
              <a:t>automatically.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5814" y="1436845"/>
            <a:ext cx="7804586" cy="564257"/>
          </a:xfrm>
          <a:effectLst>
            <a:outerShdw blurRad="63500" dist="25400" dir="5400000" algn="tl" rotWithShape="0">
              <a:schemeClr val="tx1">
                <a:lumMod val="50000"/>
                <a:lumOff val="50000"/>
                <a:alpha val="60000"/>
              </a:schemeClr>
            </a:outerShdw>
          </a:effectLst>
        </p:spPr>
        <p:txBody>
          <a:bodyPr anchor="b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5" name="Tijdelijke aanduiding voor tekst 5"/>
          <p:cNvSpPr>
            <a:spLocks noGrp="1"/>
          </p:cNvSpPr>
          <p:nvPr>
            <p:ph type="body" sz="quarter" idx="11" hasCustomPrompt="1"/>
          </p:nvPr>
        </p:nvSpPr>
        <p:spPr>
          <a:xfrm>
            <a:off x="501651" y="2095645"/>
            <a:ext cx="7778749" cy="461665"/>
          </a:xfrm>
          <a:effectLst>
            <a:outerShdw blurRad="63500" dist="25400" dir="5400000" algn="tl" rotWithShape="0">
              <a:schemeClr val="tx1">
                <a:lumMod val="50000"/>
                <a:lumOff val="50000"/>
                <a:alpha val="60000"/>
              </a:schemeClr>
            </a:outerShdw>
          </a:effectLst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 smtClean="0"/>
              <a:t>Click to add subtitle</a:t>
            </a:r>
            <a:endParaRPr lang="en-GB" noProof="0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821C4A5-98F2-7545-875B-39B2F4500447}" type="slidenum">
              <a:rPr lang="en-GB" noProof="0" smtClean="0"/>
              <a:pPr/>
              <a:t>‹nr.›</a:t>
            </a:fld>
            <a:endParaRPr lang="en-GB" noProof="0" dirty="0"/>
          </a:p>
        </p:txBody>
      </p:sp>
      <p:sp>
        <p:nvSpPr>
          <p:cNvPr id="6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75812" y="4862517"/>
            <a:ext cx="7042588" cy="204788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rgbClr val="7F7F7F"/>
                </a:solidFill>
              </a:defRPr>
            </a:lvl1pPr>
          </a:lstStyle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976496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7735330" y="115330"/>
            <a:ext cx="1002982" cy="118624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72000" tIns="90000" rIns="72000" bIns="9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Myriad Pro"/>
            </a:endParaRPr>
          </a:p>
        </p:txBody>
      </p:sp>
      <p:sp>
        <p:nvSpPr>
          <p:cNvPr id="23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3582557"/>
          </a:xfrm>
          <a:solidFill>
            <a:srgbClr val="EAEAEA"/>
          </a:solidFill>
        </p:spPr>
        <p:txBody>
          <a:bodyPr/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en-GB" noProof="0" smtClean="0"/>
              <a:t>Click icon to insert </a:t>
            </a:r>
            <a:r>
              <a:rPr lang="en-GB" noProof="0" dirty="0" smtClean="0"/>
              <a:t>photo and send it to background.</a:t>
            </a:r>
            <a:br>
              <a:rPr lang="en-GB" noProof="0" dirty="0" smtClean="0"/>
            </a:br>
            <a:r>
              <a:rPr lang="en-GB" noProof="0" dirty="0" smtClean="0"/>
              <a:t>The photo will be centred automatically inside </a:t>
            </a:r>
            <a:r>
              <a:rPr lang="en-GB" noProof="0" smtClean="0"/>
              <a:t>this grey box</a:t>
            </a:r>
            <a:r>
              <a:rPr lang="en-GB" noProof="0" dirty="0" smtClean="0"/>
              <a:t>.</a:t>
            </a:r>
            <a:endParaRPr lang="en-GB" noProof="0" dirty="0"/>
          </a:p>
        </p:txBody>
      </p:sp>
      <p:sp>
        <p:nvSpPr>
          <p:cNvPr id="21" name="Titel 14"/>
          <p:cNvSpPr>
            <a:spLocks noGrp="1"/>
          </p:cNvSpPr>
          <p:nvPr>
            <p:ph type="title" hasCustomPrompt="1"/>
          </p:nvPr>
        </p:nvSpPr>
        <p:spPr>
          <a:xfrm>
            <a:off x="1" y="2042914"/>
            <a:ext cx="6096069" cy="1279066"/>
          </a:xfrm>
          <a:custGeom>
            <a:avLst/>
            <a:gdLst>
              <a:gd name="connsiteX0" fmla="*/ 0 w 6151950"/>
              <a:gd name="connsiteY0" fmla="*/ 0 h 1269833"/>
              <a:gd name="connsiteX1" fmla="*/ 5999989 w 6151950"/>
              <a:gd name="connsiteY1" fmla="*/ 0 h 1269833"/>
              <a:gd name="connsiteX2" fmla="*/ 6151950 w 6151950"/>
              <a:gd name="connsiteY2" fmla="*/ 151961 h 1269833"/>
              <a:gd name="connsiteX3" fmla="*/ 6151950 w 6151950"/>
              <a:gd name="connsiteY3" fmla="*/ 1269833 h 1269833"/>
              <a:gd name="connsiteX4" fmla="*/ 0 w 6151950"/>
              <a:gd name="connsiteY4" fmla="*/ 1269833 h 1269833"/>
              <a:gd name="connsiteX5" fmla="*/ 0 w 6151950"/>
              <a:gd name="connsiteY5" fmla="*/ 0 h 1269833"/>
              <a:gd name="connsiteX0" fmla="*/ 0 w 6151950"/>
              <a:gd name="connsiteY0" fmla="*/ 0 h 1278300"/>
              <a:gd name="connsiteX1" fmla="*/ 5999989 w 6151950"/>
              <a:gd name="connsiteY1" fmla="*/ 0 h 1278300"/>
              <a:gd name="connsiteX2" fmla="*/ 6151950 w 6151950"/>
              <a:gd name="connsiteY2" fmla="*/ 151961 h 1278300"/>
              <a:gd name="connsiteX3" fmla="*/ 5999550 w 6151950"/>
              <a:gd name="connsiteY3" fmla="*/ 1278300 h 1278300"/>
              <a:gd name="connsiteX4" fmla="*/ 0 w 6151950"/>
              <a:gd name="connsiteY4" fmla="*/ 1269833 h 1278300"/>
              <a:gd name="connsiteX5" fmla="*/ 0 w 6151950"/>
              <a:gd name="connsiteY5" fmla="*/ 0 h 1278300"/>
              <a:gd name="connsiteX0" fmla="*/ 0 w 6151950"/>
              <a:gd name="connsiteY0" fmla="*/ 0 h 1278300"/>
              <a:gd name="connsiteX1" fmla="*/ 5999989 w 6151950"/>
              <a:gd name="connsiteY1" fmla="*/ 0 h 1278300"/>
              <a:gd name="connsiteX2" fmla="*/ 6151950 w 6151950"/>
              <a:gd name="connsiteY2" fmla="*/ 151961 h 1278300"/>
              <a:gd name="connsiteX3" fmla="*/ 6026149 w 6151950"/>
              <a:gd name="connsiteY3" fmla="*/ 1052450 h 1278300"/>
              <a:gd name="connsiteX4" fmla="*/ 5999550 w 6151950"/>
              <a:gd name="connsiteY4" fmla="*/ 1278300 h 1278300"/>
              <a:gd name="connsiteX5" fmla="*/ 0 w 6151950"/>
              <a:gd name="connsiteY5" fmla="*/ 1269833 h 1278300"/>
              <a:gd name="connsiteX6" fmla="*/ 0 w 6151950"/>
              <a:gd name="connsiteY6" fmla="*/ 0 h 1278300"/>
              <a:gd name="connsiteX0" fmla="*/ 0 w 6153149"/>
              <a:gd name="connsiteY0" fmla="*/ 0 h 1278300"/>
              <a:gd name="connsiteX1" fmla="*/ 5999989 w 6153149"/>
              <a:gd name="connsiteY1" fmla="*/ 0 h 1278300"/>
              <a:gd name="connsiteX2" fmla="*/ 6151950 w 6153149"/>
              <a:gd name="connsiteY2" fmla="*/ 151961 h 1278300"/>
              <a:gd name="connsiteX3" fmla="*/ 6153149 w 6153149"/>
              <a:gd name="connsiteY3" fmla="*/ 1103250 h 1278300"/>
              <a:gd name="connsiteX4" fmla="*/ 5999550 w 6153149"/>
              <a:gd name="connsiteY4" fmla="*/ 1278300 h 1278300"/>
              <a:gd name="connsiteX5" fmla="*/ 0 w 6153149"/>
              <a:gd name="connsiteY5" fmla="*/ 1269833 h 1278300"/>
              <a:gd name="connsiteX6" fmla="*/ 0 w 6153149"/>
              <a:gd name="connsiteY6" fmla="*/ 0 h 1278300"/>
              <a:gd name="connsiteX0" fmla="*/ 0 w 6153149"/>
              <a:gd name="connsiteY0" fmla="*/ 0 h 1278300"/>
              <a:gd name="connsiteX1" fmla="*/ 5999989 w 6153149"/>
              <a:gd name="connsiteY1" fmla="*/ 0 h 1278300"/>
              <a:gd name="connsiteX2" fmla="*/ 6151950 w 6153149"/>
              <a:gd name="connsiteY2" fmla="*/ 151961 h 1278300"/>
              <a:gd name="connsiteX3" fmla="*/ 6153149 w 6153149"/>
              <a:gd name="connsiteY3" fmla="*/ 1103250 h 1278300"/>
              <a:gd name="connsiteX4" fmla="*/ 5999550 w 6153149"/>
              <a:gd name="connsiteY4" fmla="*/ 1278300 h 1278300"/>
              <a:gd name="connsiteX5" fmla="*/ 0 w 6153149"/>
              <a:gd name="connsiteY5" fmla="*/ 1269833 h 1278300"/>
              <a:gd name="connsiteX6" fmla="*/ 0 w 6153149"/>
              <a:gd name="connsiteY6" fmla="*/ 0 h 1278300"/>
              <a:gd name="connsiteX0" fmla="*/ 0 w 6153149"/>
              <a:gd name="connsiteY0" fmla="*/ 0 h 1278300"/>
              <a:gd name="connsiteX1" fmla="*/ 5999989 w 6153149"/>
              <a:gd name="connsiteY1" fmla="*/ 0 h 1278300"/>
              <a:gd name="connsiteX2" fmla="*/ 6151950 w 6153149"/>
              <a:gd name="connsiteY2" fmla="*/ 151961 h 1278300"/>
              <a:gd name="connsiteX3" fmla="*/ 6153149 w 6153149"/>
              <a:gd name="connsiteY3" fmla="*/ 1103250 h 1278300"/>
              <a:gd name="connsiteX4" fmla="*/ 5999550 w 6153149"/>
              <a:gd name="connsiteY4" fmla="*/ 1278300 h 1278300"/>
              <a:gd name="connsiteX5" fmla="*/ 0 w 6153149"/>
              <a:gd name="connsiteY5" fmla="*/ 1269833 h 1278300"/>
              <a:gd name="connsiteX6" fmla="*/ 0 w 6153149"/>
              <a:gd name="connsiteY6" fmla="*/ 0 h 1278300"/>
              <a:gd name="connsiteX0" fmla="*/ 0 w 6153229"/>
              <a:gd name="connsiteY0" fmla="*/ 0 h 1278300"/>
              <a:gd name="connsiteX1" fmla="*/ 5999989 w 6153229"/>
              <a:gd name="connsiteY1" fmla="*/ 0 h 1278300"/>
              <a:gd name="connsiteX2" fmla="*/ 6151950 w 6153229"/>
              <a:gd name="connsiteY2" fmla="*/ 151961 h 1278300"/>
              <a:gd name="connsiteX3" fmla="*/ 6153149 w 6153229"/>
              <a:gd name="connsiteY3" fmla="*/ 1103250 h 1278300"/>
              <a:gd name="connsiteX4" fmla="*/ 5999550 w 6153229"/>
              <a:gd name="connsiteY4" fmla="*/ 1278300 h 1278300"/>
              <a:gd name="connsiteX5" fmla="*/ 0 w 6153229"/>
              <a:gd name="connsiteY5" fmla="*/ 1269833 h 1278300"/>
              <a:gd name="connsiteX6" fmla="*/ 0 w 6153229"/>
              <a:gd name="connsiteY6" fmla="*/ 0 h 1278300"/>
              <a:gd name="connsiteX0" fmla="*/ 0 w 6153219"/>
              <a:gd name="connsiteY0" fmla="*/ 0 h 1278300"/>
              <a:gd name="connsiteX1" fmla="*/ 5999989 w 6153219"/>
              <a:gd name="connsiteY1" fmla="*/ 0 h 1278300"/>
              <a:gd name="connsiteX2" fmla="*/ 6151950 w 6153219"/>
              <a:gd name="connsiteY2" fmla="*/ 151961 h 1278300"/>
              <a:gd name="connsiteX3" fmla="*/ 6153149 w 6153219"/>
              <a:gd name="connsiteY3" fmla="*/ 1103250 h 1278300"/>
              <a:gd name="connsiteX4" fmla="*/ 5999550 w 6153219"/>
              <a:gd name="connsiteY4" fmla="*/ 1278300 h 1278300"/>
              <a:gd name="connsiteX5" fmla="*/ 0 w 6153219"/>
              <a:gd name="connsiteY5" fmla="*/ 1269833 h 1278300"/>
              <a:gd name="connsiteX6" fmla="*/ 0 w 6153219"/>
              <a:gd name="connsiteY6" fmla="*/ 0 h 1278300"/>
              <a:gd name="connsiteX0" fmla="*/ 4233 w 6157452"/>
              <a:gd name="connsiteY0" fmla="*/ 0 h 1282533"/>
              <a:gd name="connsiteX1" fmla="*/ 6004222 w 6157452"/>
              <a:gd name="connsiteY1" fmla="*/ 0 h 1282533"/>
              <a:gd name="connsiteX2" fmla="*/ 6156183 w 6157452"/>
              <a:gd name="connsiteY2" fmla="*/ 151961 h 1282533"/>
              <a:gd name="connsiteX3" fmla="*/ 6157382 w 6157452"/>
              <a:gd name="connsiteY3" fmla="*/ 1103250 h 1282533"/>
              <a:gd name="connsiteX4" fmla="*/ 6003783 w 6157452"/>
              <a:gd name="connsiteY4" fmla="*/ 1278300 h 1282533"/>
              <a:gd name="connsiteX5" fmla="*/ 0 w 6157452"/>
              <a:gd name="connsiteY5" fmla="*/ 1282533 h 1282533"/>
              <a:gd name="connsiteX6" fmla="*/ 4233 w 6157452"/>
              <a:gd name="connsiteY6" fmla="*/ 0 h 1282533"/>
              <a:gd name="connsiteX0" fmla="*/ 0 w 6153219"/>
              <a:gd name="connsiteY0" fmla="*/ 0 h 1291000"/>
              <a:gd name="connsiteX1" fmla="*/ 5999989 w 6153219"/>
              <a:gd name="connsiteY1" fmla="*/ 0 h 1291000"/>
              <a:gd name="connsiteX2" fmla="*/ 6151950 w 6153219"/>
              <a:gd name="connsiteY2" fmla="*/ 151961 h 1291000"/>
              <a:gd name="connsiteX3" fmla="*/ 6153149 w 6153219"/>
              <a:gd name="connsiteY3" fmla="*/ 1103250 h 1291000"/>
              <a:gd name="connsiteX4" fmla="*/ 5999550 w 6153219"/>
              <a:gd name="connsiteY4" fmla="*/ 1278300 h 1291000"/>
              <a:gd name="connsiteX5" fmla="*/ 8467 w 6153219"/>
              <a:gd name="connsiteY5" fmla="*/ 1291000 h 1291000"/>
              <a:gd name="connsiteX6" fmla="*/ 0 w 6153219"/>
              <a:gd name="connsiteY6" fmla="*/ 0 h 1291000"/>
              <a:gd name="connsiteX0" fmla="*/ 0 w 6156424"/>
              <a:gd name="connsiteY0" fmla="*/ 0 h 1291000"/>
              <a:gd name="connsiteX1" fmla="*/ 6003194 w 6156424"/>
              <a:gd name="connsiteY1" fmla="*/ 0 h 1291000"/>
              <a:gd name="connsiteX2" fmla="*/ 6155155 w 6156424"/>
              <a:gd name="connsiteY2" fmla="*/ 151961 h 1291000"/>
              <a:gd name="connsiteX3" fmla="*/ 6156354 w 6156424"/>
              <a:gd name="connsiteY3" fmla="*/ 1103250 h 1291000"/>
              <a:gd name="connsiteX4" fmla="*/ 6002755 w 6156424"/>
              <a:gd name="connsiteY4" fmla="*/ 1278300 h 1291000"/>
              <a:gd name="connsiteX5" fmla="*/ 11672 w 6156424"/>
              <a:gd name="connsiteY5" fmla="*/ 1291000 h 1291000"/>
              <a:gd name="connsiteX6" fmla="*/ 0 w 6156424"/>
              <a:gd name="connsiteY6" fmla="*/ 0 h 1291000"/>
              <a:gd name="connsiteX0" fmla="*/ 0 w 6156424"/>
              <a:gd name="connsiteY0" fmla="*/ 0 h 1291000"/>
              <a:gd name="connsiteX1" fmla="*/ 6003194 w 6156424"/>
              <a:gd name="connsiteY1" fmla="*/ 0 h 1291000"/>
              <a:gd name="connsiteX2" fmla="*/ 6155155 w 6156424"/>
              <a:gd name="connsiteY2" fmla="*/ 151961 h 1291000"/>
              <a:gd name="connsiteX3" fmla="*/ 6156354 w 6156424"/>
              <a:gd name="connsiteY3" fmla="*/ 1103250 h 1291000"/>
              <a:gd name="connsiteX4" fmla="*/ 6002755 w 6156424"/>
              <a:gd name="connsiteY4" fmla="*/ 1278300 h 1291000"/>
              <a:gd name="connsiteX5" fmla="*/ 2058 w 6156424"/>
              <a:gd name="connsiteY5" fmla="*/ 1291000 h 1291000"/>
              <a:gd name="connsiteX6" fmla="*/ 0 w 6156424"/>
              <a:gd name="connsiteY6" fmla="*/ 0 h 129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56424" h="1291000">
                <a:moveTo>
                  <a:pt x="0" y="0"/>
                </a:moveTo>
                <a:lnTo>
                  <a:pt x="6003194" y="0"/>
                </a:lnTo>
                <a:cubicBezTo>
                  <a:pt x="6087120" y="0"/>
                  <a:pt x="6155155" y="68035"/>
                  <a:pt x="6155155" y="151961"/>
                </a:cubicBezTo>
                <a:cubicBezTo>
                  <a:pt x="6155555" y="469057"/>
                  <a:pt x="6152521" y="930600"/>
                  <a:pt x="6156354" y="1103250"/>
                </a:cubicBezTo>
                <a:cubicBezTo>
                  <a:pt x="6160187" y="1275900"/>
                  <a:pt x="6007388" y="1270750"/>
                  <a:pt x="6002755" y="1278300"/>
                </a:cubicBezTo>
                <a:lnTo>
                  <a:pt x="2058" y="1291000"/>
                </a:lnTo>
                <a:cubicBezTo>
                  <a:pt x="-764" y="860667"/>
                  <a:pt x="2822" y="430333"/>
                  <a:pt x="0" y="0"/>
                </a:cubicBezTo>
                <a:close/>
              </a:path>
            </a:pathLst>
          </a:custGeom>
          <a:solidFill>
            <a:schemeClr val="bg1">
              <a:alpha val="87000"/>
            </a:schemeClr>
          </a:solidFill>
          <a:ln w="19050" cmpd="sng">
            <a:noFill/>
          </a:ln>
        </p:spPr>
        <p:txBody>
          <a:bodyPr wrap="square" lIns="504000" tIns="126000" rIns="108000" bIns="144000" anchor="b">
            <a:sp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GB" noProof="0" smtClean="0"/>
              <a:t/>
            </a:r>
            <a:br>
              <a:rPr lang="en-GB" noProof="0" smtClean="0"/>
            </a:br>
            <a:r>
              <a:rPr lang="en-GB" noProof="0" smtClean="0"/>
              <a:t>Click to add title</a:t>
            </a:r>
            <a:endParaRPr lang="en-GB" noProof="0" dirty="0"/>
          </a:p>
        </p:txBody>
      </p:sp>
      <p:sp>
        <p:nvSpPr>
          <p:cNvPr id="26" name="Tijdelijke aanduiding voor dianummer 4"/>
          <p:cNvSpPr txBox="1">
            <a:spLocks/>
          </p:cNvSpPr>
          <p:nvPr/>
        </p:nvSpPr>
        <p:spPr>
          <a:xfrm>
            <a:off x="7637464" y="4862517"/>
            <a:ext cx="642937" cy="20478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defPPr>
              <a:defRPr lang="nl-NL"/>
            </a:defPPr>
            <a:lvl1pPr marL="0" algn="r" defTabSz="456999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6999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99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98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997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997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997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995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995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21C4A5-98F2-7545-875B-39B2F4500447}" type="slidenum">
              <a:rPr lang="nl-NL">
                <a:solidFill>
                  <a:schemeClr val="bg1"/>
                </a:solidFill>
              </a:rPr>
              <a:pPr/>
              <a:t>‹nr.›</a:t>
            </a:fld>
            <a:endParaRPr lang="nl-NL">
              <a:solidFill>
                <a:schemeClr val="bg1"/>
              </a:solidFill>
            </a:endParaRPr>
          </a:p>
        </p:txBody>
      </p:sp>
      <p:pic>
        <p:nvPicPr>
          <p:cNvPr id="7" name="Afbeelding 9" descr="RB_logo_rg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1538" y="3835989"/>
            <a:ext cx="896774" cy="1073211"/>
          </a:xfrm>
          <a:prstGeom prst="rect">
            <a:avLst/>
          </a:prstGeom>
        </p:spPr>
      </p:pic>
      <p:sp>
        <p:nvSpPr>
          <p:cNvPr id="9" name="Tijdelijke aanduiding voor dianummer 4"/>
          <p:cNvSpPr>
            <a:spLocks noGrp="1"/>
          </p:cNvSpPr>
          <p:nvPr>
            <p:ph type="sldNum" sz="quarter" idx="10"/>
          </p:nvPr>
        </p:nvSpPr>
        <p:spPr>
          <a:xfrm>
            <a:off x="6910633" y="4731985"/>
            <a:ext cx="642937" cy="2047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21C4A5-98F2-7545-875B-39B2F4500447}" type="slidenum">
              <a:rPr lang="en-GB" noProof="0" smtClean="0"/>
              <a:pPr/>
              <a:t>‹nr.›</a:t>
            </a:fld>
            <a:endParaRPr lang="en-GB" noProof="0" dirty="0"/>
          </a:p>
        </p:txBody>
      </p:sp>
      <p:sp>
        <p:nvSpPr>
          <p:cNvPr id="10" name="Rechthoek 9"/>
          <p:cNvSpPr/>
          <p:nvPr userDrawn="1"/>
        </p:nvSpPr>
        <p:spPr>
          <a:xfrm>
            <a:off x="7735330" y="115330"/>
            <a:ext cx="1002982" cy="118624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72000" tIns="90000" rIns="72000" bIns="9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Myriad Pro"/>
            </a:endParaRPr>
          </a:p>
        </p:txBody>
      </p:sp>
      <p:sp>
        <p:nvSpPr>
          <p:cNvPr id="11" name="Tijdelijke aanduiding voor dianummer 4"/>
          <p:cNvSpPr txBox="1">
            <a:spLocks/>
          </p:cNvSpPr>
          <p:nvPr userDrawn="1"/>
        </p:nvSpPr>
        <p:spPr>
          <a:xfrm>
            <a:off x="7637464" y="4862517"/>
            <a:ext cx="642937" cy="20478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defPPr>
              <a:defRPr lang="nl-NL"/>
            </a:defPPr>
            <a:lvl1pPr marL="0" algn="r" defTabSz="456999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6999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99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98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997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997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997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995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995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21C4A5-98F2-7545-875B-39B2F4500447}" type="slidenum">
              <a:rPr lang="nl-NL">
                <a:solidFill>
                  <a:schemeClr val="bg1"/>
                </a:solidFill>
              </a:rPr>
              <a:pPr/>
              <a:t>‹nr.›</a:t>
            </a:fld>
            <a:endParaRPr lang="nl-NL">
              <a:solidFill>
                <a:schemeClr val="bg1"/>
              </a:solidFill>
            </a:endParaRPr>
          </a:p>
        </p:txBody>
      </p:sp>
      <p:pic>
        <p:nvPicPr>
          <p:cNvPr id="12" name="Afbeelding 9" descr="RB_logo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1538" y="3835989"/>
            <a:ext cx="896774" cy="1073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6721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F9077-A10B-4DBD-96DE-C267157D506B}" type="datetimeFigureOut">
              <a:rPr lang="en-US"/>
              <a:pPr>
                <a:defRPr/>
              </a:pPr>
              <a:t>6/10/2019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4D62F-7C6B-4B1E-9620-FE794818C798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63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in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7743568" y="197708"/>
            <a:ext cx="1103870" cy="84026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54000" tIns="67500" rIns="54000" bIns="675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6858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35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Myriad Pro"/>
            </a:endParaRPr>
          </a:p>
        </p:txBody>
      </p:sp>
      <p:sp>
        <p:nvSpPr>
          <p:cNvPr id="23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3752850"/>
          </a:xfrm>
          <a:solidFill>
            <a:srgbClr val="EAEAEA"/>
          </a:solidFill>
        </p:spPr>
        <p:txBody>
          <a:bodyPr/>
          <a:lstStyle>
            <a:lvl1pPr marL="0" indent="0" algn="ctr">
              <a:buNone/>
              <a:defRPr sz="9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nl-NL" dirty="0" smtClean="0"/>
              <a:t>Laad foto in en plaats deze naar Achtergrond.</a:t>
            </a:r>
            <a:br>
              <a:rPr lang="nl-NL" dirty="0" smtClean="0"/>
            </a:br>
            <a:r>
              <a:rPr lang="nl-NL" dirty="0" smtClean="0"/>
              <a:t>(Foto wordt automatisch gecentreerd binnen dit vlak)</a:t>
            </a:r>
            <a:endParaRPr lang="en-US" dirty="0"/>
          </a:p>
        </p:txBody>
      </p:sp>
      <p:sp>
        <p:nvSpPr>
          <p:cNvPr id="21" name="Titel 14"/>
          <p:cNvSpPr>
            <a:spLocks noGrp="1"/>
          </p:cNvSpPr>
          <p:nvPr>
            <p:ph type="title" hasCustomPrompt="1"/>
          </p:nvPr>
        </p:nvSpPr>
        <p:spPr>
          <a:xfrm>
            <a:off x="1" y="2396879"/>
            <a:ext cx="6096069" cy="1020534"/>
          </a:xfrm>
          <a:custGeom>
            <a:avLst/>
            <a:gdLst>
              <a:gd name="connsiteX0" fmla="*/ 0 w 6151950"/>
              <a:gd name="connsiteY0" fmla="*/ 0 h 1269833"/>
              <a:gd name="connsiteX1" fmla="*/ 5999989 w 6151950"/>
              <a:gd name="connsiteY1" fmla="*/ 0 h 1269833"/>
              <a:gd name="connsiteX2" fmla="*/ 6151950 w 6151950"/>
              <a:gd name="connsiteY2" fmla="*/ 151961 h 1269833"/>
              <a:gd name="connsiteX3" fmla="*/ 6151950 w 6151950"/>
              <a:gd name="connsiteY3" fmla="*/ 1269833 h 1269833"/>
              <a:gd name="connsiteX4" fmla="*/ 0 w 6151950"/>
              <a:gd name="connsiteY4" fmla="*/ 1269833 h 1269833"/>
              <a:gd name="connsiteX5" fmla="*/ 0 w 6151950"/>
              <a:gd name="connsiteY5" fmla="*/ 0 h 1269833"/>
              <a:gd name="connsiteX0" fmla="*/ 0 w 6151950"/>
              <a:gd name="connsiteY0" fmla="*/ 0 h 1278300"/>
              <a:gd name="connsiteX1" fmla="*/ 5999989 w 6151950"/>
              <a:gd name="connsiteY1" fmla="*/ 0 h 1278300"/>
              <a:gd name="connsiteX2" fmla="*/ 6151950 w 6151950"/>
              <a:gd name="connsiteY2" fmla="*/ 151961 h 1278300"/>
              <a:gd name="connsiteX3" fmla="*/ 5999550 w 6151950"/>
              <a:gd name="connsiteY3" fmla="*/ 1278300 h 1278300"/>
              <a:gd name="connsiteX4" fmla="*/ 0 w 6151950"/>
              <a:gd name="connsiteY4" fmla="*/ 1269833 h 1278300"/>
              <a:gd name="connsiteX5" fmla="*/ 0 w 6151950"/>
              <a:gd name="connsiteY5" fmla="*/ 0 h 1278300"/>
              <a:gd name="connsiteX0" fmla="*/ 0 w 6151950"/>
              <a:gd name="connsiteY0" fmla="*/ 0 h 1278300"/>
              <a:gd name="connsiteX1" fmla="*/ 5999989 w 6151950"/>
              <a:gd name="connsiteY1" fmla="*/ 0 h 1278300"/>
              <a:gd name="connsiteX2" fmla="*/ 6151950 w 6151950"/>
              <a:gd name="connsiteY2" fmla="*/ 151961 h 1278300"/>
              <a:gd name="connsiteX3" fmla="*/ 6026149 w 6151950"/>
              <a:gd name="connsiteY3" fmla="*/ 1052450 h 1278300"/>
              <a:gd name="connsiteX4" fmla="*/ 5999550 w 6151950"/>
              <a:gd name="connsiteY4" fmla="*/ 1278300 h 1278300"/>
              <a:gd name="connsiteX5" fmla="*/ 0 w 6151950"/>
              <a:gd name="connsiteY5" fmla="*/ 1269833 h 1278300"/>
              <a:gd name="connsiteX6" fmla="*/ 0 w 6151950"/>
              <a:gd name="connsiteY6" fmla="*/ 0 h 1278300"/>
              <a:gd name="connsiteX0" fmla="*/ 0 w 6153149"/>
              <a:gd name="connsiteY0" fmla="*/ 0 h 1278300"/>
              <a:gd name="connsiteX1" fmla="*/ 5999989 w 6153149"/>
              <a:gd name="connsiteY1" fmla="*/ 0 h 1278300"/>
              <a:gd name="connsiteX2" fmla="*/ 6151950 w 6153149"/>
              <a:gd name="connsiteY2" fmla="*/ 151961 h 1278300"/>
              <a:gd name="connsiteX3" fmla="*/ 6153149 w 6153149"/>
              <a:gd name="connsiteY3" fmla="*/ 1103250 h 1278300"/>
              <a:gd name="connsiteX4" fmla="*/ 5999550 w 6153149"/>
              <a:gd name="connsiteY4" fmla="*/ 1278300 h 1278300"/>
              <a:gd name="connsiteX5" fmla="*/ 0 w 6153149"/>
              <a:gd name="connsiteY5" fmla="*/ 1269833 h 1278300"/>
              <a:gd name="connsiteX6" fmla="*/ 0 w 6153149"/>
              <a:gd name="connsiteY6" fmla="*/ 0 h 1278300"/>
              <a:gd name="connsiteX0" fmla="*/ 0 w 6153149"/>
              <a:gd name="connsiteY0" fmla="*/ 0 h 1278300"/>
              <a:gd name="connsiteX1" fmla="*/ 5999989 w 6153149"/>
              <a:gd name="connsiteY1" fmla="*/ 0 h 1278300"/>
              <a:gd name="connsiteX2" fmla="*/ 6151950 w 6153149"/>
              <a:gd name="connsiteY2" fmla="*/ 151961 h 1278300"/>
              <a:gd name="connsiteX3" fmla="*/ 6153149 w 6153149"/>
              <a:gd name="connsiteY3" fmla="*/ 1103250 h 1278300"/>
              <a:gd name="connsiteX4" fmla="*/ 5999550 w 6153149"/>
              <a:gd name="connsiteY4" fmla="*/ 1278300 h 1278300"/>
              <a:gd name="connsiteX5" fmla="*/ 0 w 6153149"/>
              <a:gd name="connsiteY5" fmla="*/ 1269833 h 1278300"/>
              <a:gd name="connsiteX6" fmla="*/ 0 w 6153149"/>
              <a:gd name="connsiteY6" fmla="*/ 0 h 1278300"/>
              <a:gd name="connsiteX0" fmla="*/ 0 w 6153149"/>
              <a:gd name="connsiteY0" fmla="*/ 0 h 1278300"/>
              <a:gd name="connsiteX1" fmla="*/ 5999989 w 6153149"/>
              <a:gd name="connsiteY1" fmla="*/ 0 h 1278300"/>
              <a:gd name="connsiteX2" fmla="*/ 6151950 w 6153149"/>
              <a:gd name="connsiteY2" fmla="*/ 151961 h 1278300"/>
              <a:gd name="connsiteX3" fmla="*/ 6153149 w 6153149"/>
              <a:gd name="connsiteY3" fmla="*/ 1103250 h 1278300"/>
              <a:gd name="connsiteX4" fmla="*/ 5999550 w 6153149"/>
              <a:gd name="connsiteY4" fmla="*/ 1278300 h 1278300"/>
              <a:gd name="connsiteX5" fmla="*/ 0 w 6153149"/>
              <a:gd name="connsiteY5" fmla="*/ 1269833 h 1278300"/>
              <a:gd name="connsiteX6" fmla="*/ 0 w 6153149"/>
              <a:gd name="connsiteY6" fmla="*/ 0 h 1278300"/>
              <a:gd name="connsiteX0" fmla="*/ 0 w 6153229"/>
              <a:gd name="connsiteY0" fmla="*/ 0 h 1278300"/>
              <a:gd name="connsiteX1" fmla="*/ 5999989 w 6153229"/>
              <a:gd name="connsiteY1" fmla="*/ 0 h 1278300"/>
              <a:gd name="connsiteX2" fmla="*/ 6151950 w 6153229"/>
              <a:gd name="connsiteY2" fmla="*/ 151961 h 1278300"/>
              <a:gd name="connsiteX3" fmla="*/ 6153149 w 6153229"/>
              <a:gd name="connsiteY3" fmla="*/ 1103250 h 1278300"/>
              <a:gd name="connsiteX4" fmla="*/ 5999550 w 6153229"/>
              <a:gd name="connsiteY4" fmla="*/ 1278300 h 1278300"/>
              <a:gd name="connsiteX5" fmla="*/ 0 w 6153229"/>
              <a:gd name="connsiteY5" fmla="*/ 1269833 h 1278300"/>
              <a:gd name="connsiteX6" fmla="*/ 0 w 6153229"/>
              <a:gd name="connsiteY6" fmla="*/ 0 h 1278300"/>
              <a:gd name="connsiteX0" fmla="*/ 0 w 6153219"/>
              <a:gd name="connsiteY0" fmla="*/ 0 h 1278300"/>
              <a:gd name="connsiteX1" fmla="*/ 5999989 w 6153219"/>
              <a:gd name="connsiteY1" fmla="*/ 0 h 1278300"/>
              <a:gd name="connsiteX2" fmla="*/ 6151950 w 6153219"/>
              <a:gd name="connsiteY2" fmla="*/ 151961 h 1278300"/>
              <a:gd name="connsiteX3" fmla="*/ 6153149 w 6153219"/>
              <a:gd name="connsiteY3" fmla="*/ 1103250 h 1278300"/>
              <a:gd name="connsiteX4" fmla="*/ 5999550 w 6153219"/>
              <a:gd name="connsiteY4" fmla="*/ 1278300 h 1278300"/>
              <a:gd name="connsiteX5" fmla="*/ 0 w 6153219"/>
              <a:gd name="connsiteY5" fmla="*/ 1269833 h 1278300"/>
              <a:gd name="connsiteX6" fmla="*/ 0 w 6153219"/>
              <a:gd name="connsiteY6" fmla="*/ 0 h 1278300"/>
              <a:gd name="connsiteX0" fmla="*/ 4233 w 6157452"/>
              <a:gd name="connsiteY0" fmla="*/ 0 h 1282533"/>
              <a:gd name="connsiteX1" fmla="*/ 6004222 w 6157452"/>
              <a:gd name="connsiteY1" fmla="*/ 0 h 1282533"/>
              <a:gd name="connsiteX2" fmla="*/ 6156183 w 6157452"/>
              <a:gd name="connsiteY2" fmla="*/ 151961 h 1282533"/>
              <a:gd name="connsiteX3" fmla="*/ 6157382 w 6157452"/>
              <a:gd name="connsiteY3" fmla="*/ 1103250 h 1282533"/>
              <a:gd name="connsiteX4" fmla="*/ 6003783 w 6157452"/>
              <a:gd name="connsiteY4" fmla="*/ 1278300 h 1282533"/>
              <a:gd name="connsiteX5" fmla="*/ 0 w 6157452"/>
              <a:gd name="connsiteY5" fmla="*/ 1282533 h 1282533"/>
              <a:gd name="connsiteX6" fmla="*/ 4233 w 6157452"/>
              <a:gd name="connsiteY6" fmla="*/ 0 h 1282533"/>
              <a:gd name="connsiteX0" fmla="*/ 0 w 6153219"/>
              <a:gd name="connsiteY0" fmla="*/ 0 h 1291000"/>
              <a:gd name="connsiteX1" fmla="*/ 5999989 w 6153219"/>
              <a:gd name="connsiteY1" fmla="*/ 0 h 1291000"/>
              <a:gd name="connsiteX2" fmla="*/ 6151950 w 6153219"/>
              <a:gd name="connsiteY2" fmla="*/ 151961 h 1291000"/>
              <a:gd name="connsiteX3" fmla="*/ 6153149 w 6153219"/>
              <a:gd name="connsiteY3" fmla="*/ 1103250 h 1291000"/>
              <a:gd name="connsiteX4" fmla="*/ 5999550 w 6153219"/>
              <a:gd name="connsiteY4" fmla="*/ 1278300 h 1291000"/>
              <a:gd name="connsiteX5" fmla="*/ 8467 w 6153219"/>
              <a:gd name="connsiteY5" fmla="*/ 1291000 h 1291000"/>
              <a:gd name="connsiteX6" fmla="*/ 0 w 6153219"/>
              <a:gd name="connsiteY6" fmla="*/ 0 h 1291000"/>
              <a:gd name="connsiteX0" fmla="*/ 0 w 6156424"/>
              <a:gd name="connsiteY0" fmla="*/ 0 h 1291000"/>
              <a:gd name="connsiteX1" fmla="*/ 6003194 w 6156424"/>
              <a:gd name="connsiteY1" fmla="*/ 0 h 1291000"/>
              <a:gd name="connsiteX2" fmla="*/ 6155155 w 6156424"/>
              <a:gd name="connsiteY2" fmla="*/ 151961 h 1291000"/>
              <a:gd name="connsiteX3" fmla="*/ 6156354 w 6156424"/>
              <a:gd name="connsiteY3" fmla="*/ 1103250 h 1291000"/>
              <a:gd name="connsiteX4" fmla="*/ 6002755 w 6156424"/>
              <a:gd name="connsiteY4" fmla="*/ 1278300 h 1291000"/>
              <a:gd name="connsiteX5" fmla="*/ 11672 w 6156424"/>
              <a:gd name="connsiteY5" fmla="*/ 1291000 h 1291000"/>
              <a:gd name="connsiteX6" fmla="*/ 0 w 6156424"/>
              <a:gd name="connsiteY6" fmla="*/ 0 h 1291000"/>
              <a:gd name="connsiteX0" fmla="*/ 0 w 6156424"/>
              <a:gd name="connsiteY0" fmla="*/ 0 h 1291000"/>
              <a:gd name="connsiteX1" fmla="*/ 6003194 w 6156424"/>
              <a:gd name="connsiteY1" fmla="*/ 0 h 1291000"/>
              <a:gd name="connsiteX2" fmla="*/ 6155155 w 6156424"/>
              <a:gd name="connsiteY2" fmla="*/ 151961 h 1291000"/>
              <a:gd name="connsiteX3" fmla="*/ 6156354 w 6156424"/>
              <a:gd name="connsiteY3" fmla="*/ 1103250 h 1291000"/>
              <a:gd name="connsiteX4" fmla="*/ 6002755 w 6156424"/>
              <a:gd name="connsiteY4" fmla="*/ 1278300 h 1291000"/>
              <a:gd name="connsiteX5" fmla="*/ 2058 w 6156424"/>
              <a:gd name="connsiteY5" fmla="*/ 1291000 h 1291000"/>
              <a:gd name="connsiteX6" fmla="*/ 0 w 6156424"/>
              <a:gd name="connsiteY6" fmla="*/ 0 h 129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56424" h="1291000">
                <a:moveTo>
                  <a:pt x="0" y="0"/>
                </a:moveTo>
                <a:lnTo>
                  <a:pt x="6003194" y="0"/>
                </a:lnTo>
                <a:cubicBezTo>
                  <a:pt x="6087120" y="0"/>
                  <a:pt x="6155155" y="68035"/>
                  <a:pt x="6155155" y="151961"/>
                </a:cubicBezTo>
                <a:cubicBezTo>
                  <a:pt x="6155555" y="469057"/>
                  <a:pt x="6152521" y="930600"/>
                  <a:pt x="6156354" y="1103250"/>
                </a:cubicBezTo>
                <a:cubicBezTo>
                  <a:pt x="6160187" y="1275900"/>
                  <a:pt x="6007388" y="1270750"/>
                  <a:pt x="6002755" y="1278300"/>
                </a:cubicBezTo>
                <a:lnTo>
                  <a:pt x="2058" y="1291000"/>
                </a:lnTo>
                <a:cubicBezTo>
                  <a:pt x="-764" y="860667"/>
                  <a:pt x="2822" y="430333"/>
                  <a:pt x="0" y="0"/>
                </a:cubicBezTo>
                <a:close/>
              </a:path>
            </a:pathLst>
          </a:custGeom>
          <a:solidFill>
            <a:schemeClr val="bg1">
              <a:alpha val="87000"/>
            </a:schemeClr>
          </a:solidFill>
          <a:ln w="19050" cmpd="sng">
            <a:noFill/>
          </a:ln>
        </p:spPr>
        <p:txBody>
          <a:bodyPr wrap="square" lIns="504000" tIns="126000" rIns="108000" bIns="144000" anchor="b">
            <a:spAutoFit/>
          </a:bodyPr>
          <a:lstStyle>
            <a:lvl1pPr>
              <a:defRPr sz="27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Klik</a:t>
            </a:r>
            <a:r>
              <a:rPr lang="en-US" dirty="0"/>
              <a:t>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maken</a:t>
            </a:r>
            <a:endParaRPr lang="nl-NL" dirty="0"/>
          </a:p>
        </p:txBody>
      </p:sp>
      <p:pic>
        <p:nvPicPr>
          <p:cNvPr id="22" name="Afbeelding 21" descr="RB_logo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1538" y="4035824"/>
            <a:ext cx="896774" cy="806451"/>
          </a:xfrm>
          <a:prstGeom prst="rect">
            <a:avLst/>
          </a:prstGeom>
        </p:spPr>
      </p:pic>
      <p:sp>
        <p:nvSpPr>
          <p:cNvPr id="26" name="Tijdelijke aanduiding voor dianummer 4"/>
          <p:cNvSpPr txBox="1">
            <a:spLocks/>
          </p:cNvSpPr>
          <p:nvPr userDrawn="1"/>
        </p:nvSpPr>
        <p:spPr>
          <a:xfrm>
            <a:off x="7637464" y="4862517"/>
            <a:ext cx="642937" cy="204788"/>
          </a:xfrm>
          <a:prstGeom prst="rect">
            <a:avLst/>
          </a:prstGeom>
        </p:spPr>
        <p:txBody>
          <a:bodyPr vert="horz" lIns="68580" tIns="34290" rIns="0" bIns="34290" rtlCol="0" anchor="ctr"/>
          <a:lstStyle>
            <a:defPPr>
              <a:defRPr lang="nl-NL"/>
            </a:defPPr>
            <a:lvl1pPr marL="0" algn="r" defTabSz="456999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6999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999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998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7997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4997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1997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8995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5995" algn="l" defTabSz="45699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21C4A5-98F2-7545-875B-39B2F4500447}" type="slidenum">
              <a:rPr lang="nl-NL" sz="900">
                <a:solidFill>
                  <a:schemeClr val="bg1"/>
                </a:solidFill>
              </a:rPr>
              <a:pPr/>
              <a:t>‹nr.›</a:t>
            </a:fld>
            <a:endParaRPr lang="nl-NL" sz="900">
              <a:solidFill>
                <a:schemeClr val="bg1"/>
              </a:solidFill>
            </a:endParaRPr>
          </a:p>
        </p:txBody>
      </p:sp>
      <p:sp>
        <p:nvSpPr>
          <p:cNvPr id="7" name="Tijdelijke aanduiding voor dianummer 4"/>
          <p:cNvSpPr>
            <a:spLocks noGrp="1"/>
          </p:cNvSpPr>
          <p:nvPr>
            <p:ph type="sldNum" sz="quarter" idx="10"/>
          </p:nvPr>
        </p:nvSpPr>
        <p:spPr>
          <a:xfrm>
            <a:off x="6837421" y="4700169"/>
            <a:ext cx="642937" cy="204788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21C4A5-98F2-7545-875B-39B2F4500447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32938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5E6A71"/>
                </a:solidFill>
              </a:defRPr>
            </a:lvl1pPr>
          </a:lstStyle>
          <a:p>
            <a:fld id="{4821C4A5-98F2-7545-875B-39B2F4500447}" type="slidenum">
              <a:rPr lang="en-GB" noProof="0" smtClean="0"/>
              <a:pPr/>
              <a:t>‹nr.›</a:t>
            </a:fld>
            <a:endParaRPr lang="en-GB" noProof="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11"/>
          </p:nvPr>
        </p:nvSpPr>
        <p:spPr>
          <a:xfrm>
            <a:off x="475814" y="1336196"/>
            <a:ext cx="7804586" cy="3429000"/>
          </a:xfrm>
        </p:spPr>
        <p:txBody>
          <a:bodyPr/>
          <a:lstStyle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 marL="933750" indent="-285750">
              <a:lnSpc>
                <a:spcPct val="100000"/>
              </a:lnSpc>
              <a:buFont typeface="Arial" panose="020B0604020202020204" pitchFamily="34" charset="0"/>
              <a:buChar char="•"/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75812" y="4862517"/>
            <a:ext cx="7042588" cy="204788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rgbClr val="5E6A71"/>
                </a:solidFill>
              </a:defRPr>
            </a:lvl1pPr>
          </a:lstStyle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6131335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ct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5E6A71"/>
                </a:solidFill>
              </a:defRPr>
            </a:lvl1pPr>
          </a:lstStyle>
          <a:p>
            <a:fld id="{4821C4A5-98F2-7545-875B-39B2F450044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250" y="1346200"/>
            <a:ext cx="7804151" cy="330200"/>
          </a:xfrm>
        </p:spPr>
        <p:txBody>
          <a:bodyPr/>
          <a:lstStyle>
            <a:lvl1pPr marL="0" indent="0">
              <a:buNone/>
              <a:defRPr b="1" i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mtClean="0"/>
              <a:t>Click to add subtitle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76250" y="1677600"/>
            <a:ext cx="7804800" cy="3078000"/>
          </a:xfrm>
        </p:spPr>
        <p:txBody>
          <a:bodyPr/>
          <a:lstStyle>
            <a:lvl4pPr marL="933750" indent="-28575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noProof="0" smtClean="0"/>
          </a:p>
        </p:txBody>
      </p:sp>
      <p:sp>
        <p:nvSpPr>
          <p:cNvPr id="8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75812" y="4862517"/>
            <a:ext cx="7042588" cy="204788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rgbClr val="5E6A71"/>
                </a:solidFill>
              </a:defRPr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1818309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5E6A71"/>
                </a:solidFill>
              </a:defRPr>
            </a:lvl1pPr>
          </a:lstStyle>
          <a:p>
            <a:fld id="{4821C4A5-98F2-7545-875B-39B2F4500447}" type="slidenum">
              <a:rPr lang="en-GB" noProof="0" smtClean="0"/>
              <a:pPr/>
              <a:t>‹nr.›</a:t>
            </a:fld>
            <a:endParaRPr lang="en-GB" noProof="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11"/>
          </p:nvPr>
        </p:nvSpPr>
        <p:spPr>
          <a:xfrm>
            <a:off x="475815" y="1329929"/>
            <a:ext cx="3782918" cy="34361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 marL="933750" indent="-285750">
              <a:buFont typeface="Arial" panose="020B0604020202020204" pitchFamily="34" charset="0"/>
              <a:buChar char="•"/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noProof="0" smtClean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12"/>
          </p:nvPr>
        </p:nvSpPr>
        <p:spPr>
          <a:xfrm>
            <a:off x="4487334" y="1329929"/>
            <a:ext cx="3793067" cy="34361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6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75812" y="4862517"/>
            <a:ext cx="7042588" cy="204788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rgbClr val="5E6A71"/>
                </a:solidFill>
              </a:defRPr>
            </a:lvl1pPr>
          </a:lstStyle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4522774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nl-NL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5E6A71"/>
                </a:solidFill>
              </a:defRPr>
            </a:lvl1pPr>
          </a:lstStyle>
          <a:p>
            <a:fld id="{4821C4A5-98F2-7545-875B-39B2F4500447}" type="slidenum">
              <a:rPr lang="en-GB" noProof="0" smtClean="0"/>
              <a:pPr/>
              <a:t>‹nr.›</a:t>
            </a:fld>
            <a:endParaRPr lang="en-GB" noProof="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11"/>
          </p:nvPr>
        </p:nvSpPr>
        <p:spPr>
          <a:xfrm>
            <a:off x="475815" y="1663700"/>
            <a:ext cx="3782918" cy="310237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12"/>
          </p:nvPr>
        </p:nvSpPr>
        <p:spPr>
          <a:xfrm>
            <a:off x="4487334" y="1663700"/>
            <a:ext cx="3793067" cy="310237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3" hasCustomPrompt="1"/>
          </p:nvPr>
        </p:nvSpPr>
        <p:spPr>
          <a:xfrm>
            <a:off x="475815" y="1346598"/>
            <a:ext cx="3783448" cy="316706"/>
          </a:xfrm>
        </p:spPr>
        <p:txBody>
          <a:bodyPr>
            <a:noAutofit/>
          </a:bodyPr>
          <a:lstStyle>
            <a:lvl1pPr marL="0" indent="0">
              <a:buNone/>
              <a:defRPr sz="1800" b="1" i="1">
                <a:solidFill>
                  <a:srgbClr val="FF6600"/>
                </a:solidFill>
              </a:defRPr>
            </a:lvl1pPr>
          </a:lstStyle>
          <a:p>
            <a:pPr lvl="0"/>
            <a:r>
              <a:rPr lang="en-GB" noProof="0" dirty="0" smtClean="0"/>
              <a:t>Click to add column title</a:t>
            </a:r>
            <a:endParaRPr lang="en-GB" noProof="0" dirty="0"/>
          </a:p>
        </p:txBody>
      </p:sp>
      <p:sp>
        <p:nvSpPr>
          <p:cNvPr id="8" name="Tijdelijke aanduiding voor tekst 5"/>
          <p:cNvSpPr>
            <a:spLocks noGrp="1"/>
          </p:cNvSpPr>
          <p:nvPr>
            <p:ph type="body" sz="quarter" idx="14" hasCustomPrompt="1"/>
          </p:nvPr>
        </p:nvSpPr>
        <p:spPr>
          <a:xfrm>
            <a:off x="4487334" y="1346598"/>
            <a:ext cx="3793067" cy="316706"/>
          </a:xfrm>
        </p:spPr>
        <p:txBody>
          <a:bodyPr>
            <a:noAutofit/>
          </a:bodyPr>
          <a:lstStyle>
            <a:lvl1pPr marL="0" indent="0">
              <a:buNone/>
              <a:defRPr sz="1800" b="1" i="1">
                <a:solidFill>
                  <a:srgbClr val="FF6600"/>
                </a:solidFill>
              </a:defRPr>
            </a:lvl1pPr>
          </a:lstStyle>
          <a:p>
            <a:pPr lvl="0"/>
            <a:r>
              <a:rPr lang="en-GB" noProof="0" dirty="0" smtClean="0"/>
              <a:t>Click to add column title</a:t>
            </a:r>
            <a:endParaRPr lang="en-GB" noProof="0" dirty="0"/>
          </a:p>
        </p:txBody>
      </p:sp>
      <p:sp>
        <p:nvSpPr>
          <p:cNvPr id="9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75812" y="4862517"/>
            <a:ext cx="7042588" cy="204788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rgbClr val="5E6A71"/>
                </a:solidFill>
              </a:defRPr>
            </a:lvl1pPr>
          </a:lstStyle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0222584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wide/n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nl-NL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5E6A71"/>
                </a:solidFill>
              </a:defRPr>
            </a:lvl1pPr>
          </a:lstStyle>
          <a:p>
            <a:fld id="{4821C4A5-98F2-7545-875B-39B2F4500447}" type="slidenum">
              <a:rPr lang="en-GB" noProof="0" smtClean="0"/>
              <a:pPr/>
              <a:t>‹nr.›</a:t>
            </a:fld>
            <a:endParaRPr lang="en-GB" noProof="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11"/>
          </p:nvPr>
        </p:nvSpPr>
        <p:spPr>
          <a:xfrm>
            <a:off x="475815" y="1329929"/>
            <a:ext cx="5019052" cy="34361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12"/>
          </p:nvPr>
        </p:nvSpPr>
        <p:spPr>
          <a:xfrm>
            <a:off x="5731934" y="1329929"/>
            <a:ext cx="2548466" cy="34361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6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75812" y="4862517"/>
            <a:ext cx="7042588" cy="204788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rgbClr val="5E6A71"/>
                </a:solidFill>
              </a:defRPr>
            </a:lvl1pPr>
          </a:lstStyle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860462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narrow/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nl-NL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5E6A71"/>
                </a:solidFill>
              </a:defRPr>
            </a:lvl1pPr>
          </a:lstStyle>
          <a:p>
            <a:fld id="{4821C4A5-98F2-7545-875B-39B2F4500447}" type="slidenum">
              <a:rPr lang="en-GB" noProof="0" smtClean="0"/>
              <a:pPr/>
              <a:t>‹nr.›</a:t>
            </a:fld>
            <a:endParaRPr lang="en-GB" noProof="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11"/>
          </p:nvPr>
        </p:nvSpPr>
        <p:spPr>
          <a:xfrm>
            <a:off x="475815" y="1329929"/>
            <a:ext cx="2538318" cy="34361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12"/>
          </p:nvPr>
        </p:nvSpPr>
        <p:spPr>
          <a:xfrm>
            <a:off x="3259668" y="1329929"/>
            <a:ext cx="5020733" cy="34361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6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75812" y="4862517"/>
            <a:ext cx="7042588" cy="204788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rgbClr val="5E6A71"/>
                </a:solidFill>
              </a:defRPr>
            </a:lvl1pPr>
          </a:lstStyle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127144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nl-NL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1C4A5-98F2-7545-875B-39B2F4500447}" type="slidenum">
              <a:rPr lang="en-GB" noProof="0" smtClean="0"/>
              <a:pPr/>
              <a:t>‹nr.›</a:t>
            </a:fld>
            <a:endParaRPr lang="en-GB" noProof="0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12"/>
          </p:nvPr>
        </p:nvSpPr>
        <p:spPr>
          <a:xfrm>
            <a:off x="3150466" y="1329929"/>
            <a:ext cx="2448000" cy="34361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6" name="Tijdelijke aanduiding voor inhoud 6"/>
          <p:cNvSpPr>
            <a:spLocks noGrp="1"/>
          </p:cNvSpPr>
          <p:nvPr>
            <p:ph sz="quarter" idx="13"/>
          </p:nvPr>
        </p:nvSpPr>
        <p:spPr>
          <a:xfrm>
            <a:off x="5832400" y="1329929"/>
            <a:ext cx="2448000" cy="34361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8" name="Tijdelijke aanduiding voor inhoud 6"/>
          <p:cNvSpPr>
            <a:spLocks noGrp="1"/>
          </p:cNvSpPr>
          <p:nvPr>
            <p:ph sz="quarter" idx="14"/>
          </p:nvPr>
        </p:nvSpPr>
        <p:spPr>
          <a:xfrm>
            <a:off x="475815" y="1329929"/>
            <a:ext cx="2448000" cy="34361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9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75812" y="4862517"/>
            <a:ext cx="7042588" cy="204788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rgbClr val="7F7F7F"/>
                </a:solidFill>
              </a:defRPr>
            </a:lvl1pPr>
          </a:lstStyle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9601930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>
          <a:xfrm>
            <a:off x="7637464" y="4862517"/>
            <a:ext cx="642937" cy="204788"/>
          </a:xfrm>
        </p:spPr>
        <p:txBody>
          <a:bodyPr/>
          <a:lstStyle>
            <a:lvl1pPr>
              <a:defRPr>
                <a:solidFill>
                  <a:srgbClr val="5E6A71"/>
                </a:solidFill>
              </a:defRPr>
            </a:lvl1pPr>
          </a:lstStyle>
          <a:p>
            <a:fld id="{4821C4A5-98F2-7545-875B-39B2F4500447}" type="slidenum">
              <a:rPr lang="en-GB" noProof="0" smtClean="0"/>
              <a:pPr/>
              <a:t>‹nr.›</a:t>
            </a:fld>
            <a:endParaRPr lang="en-GB" noProof="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75812" y="4862517"/>
            <a:ext cx="7042588" cy="204788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rgbClr val="5E6A71"/>
                </a:solidFill>
              </a:defRPr>
            </a:lvl1pPr>
          </a:lstStyle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923422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75814" y="191292"/>
            <a:ext cx="7042586" cy="87550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GB" noProof="0" dirty="0"/>
          </a:p>
        </p:txBody>
      </p:sp>
      <p:sp>
        <p:nvSpPr>
          <p:cNvPr id="5" name="Kader 4" hidden="1"/>
          <p:cNvSpPr/>
          <p:nvPr/>
        </p:nvSpPr>
        <p:spPr>
          <a:xfrm>
            <a:off x="-540568" y="-408592"/>
            <a:ext cx="10225136" cy="5960686"/>
          </a:xfrm>
          <a:prstGeom prst="frame">
            <a:avLst>
              <a:gd name="adj1" fmla="val 6674"/>
            </a:avLst>
          </a:prstGeom>
          <a:noFill/>
          <a:ln w="6350" cap="flat" cmpd="sng" algn="ctr">
            <a:solidFill>
              <a:schemeClr val="accent2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36000" rIns="9144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yriad Pro"/>
              <a:ea typeface="+mn-ea"/>
              <a:cs typeface="Myriad Pro"/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4"/>
          </p:nvPr>
        </p:nvSpPr>
        <p:spPr>
          <a:xfrm>
            <a:off x="7637464" y="4862517"/>
            <a:ext cx="642937" cy="20478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rgbClr val="5E6A71"/>
                </a:solidFill>
              </a:defRPr>
            </a:lvl1pPr>
          </a:lstStyle>
          <a:p>
            <a:fld id="{4821C4A5-98F2-7545-875B-39B2F4500447}" type="slidenum">
              <a:rPr lang="en-GB" noProof="0" smtClean="0"/>
              <a:pPr/>
              <a:t>‹nr.›</a:t>
            </a:fld>
            <a:endParaRPr lang="en-GB" noProof="0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idx="1"/>
          </p:nvPr>
        </p:nvSpPr>
        <p:spPr>
          <a:xfrm>
            <a:off x="475812" y="1337072"/>
            <a:ext cx="7804588" cy="3429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noProof="0" dirty="0"/>
          </a:p>
        </p:txBody>
      </p:sp>
      <p:pic>
        <p:nvPicPr>
          <p:cNvPr id="3" name="Afbeelding 2" descr="RB_logo_rgb.png"/>
          <p:cNvPicPr>
            <a:picLocks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39840" y="273600"/>
            <a:ext cx="612000" cy="755999"/>
          </a:xfrm>
          <a:prstGeom prst="rect">
            <a:avLst/>
          </a:prstGeom>
        </p:spPr>
      </p:pic>
      <p:sp>
        <p:nvSpPr>
          <p:cNvPr id="4" name="Tijdelijke aanduiding voor voettekst 3"/>
          <p:cNvSpPr>
            <a:spLocks noGrp="1"/>
          </p:cNvSpPr>
          <p:nvPr>
            <p:ph type="ftr" sz="quarter" idx="3"/>
          </p:nvPr>
        </p:nvSpPr>
        <p:spPr>
          <a:xfrm>
            <a:off x="475812" y="4862517"/>
            <a:ext cx="7042588" cy="204788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rgbClr val="5E6A71"/>
                </a:solidFill>
              </a:defRPr>
            </a:lvl1pPr>
          </a:lstStyle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7206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7" r:id="rId13"/>
    <p:sldLayoutId id="2147483688" r:id="rId14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456999" rtl="0" eaLnBrk="1" latinLnBrk="0" hangingPunct="1">
        <a:lnSpc>
          <a:spcPct val="90000"/>
        </a:lnSpc>
        <a:spcBef>
          <a:spcPct val="0"/>
        </a:spcBef>
        <a:buNone/>
        <a:defRPr sz="3600" b="0" i="0" kern="1200">
          <a:solidFill>
            <a:schemeClr val="tx2"/>
          </a:solidFill>
          <a:latin typeface="+mj-lt"/>
          <a:ea typeface="+mj-ea"/>
          <a:cs typeface="Myriad Pro Light"/>
        </a:defRPr>
      </a:lvl1pPr>
    </p:titleStyle>
    <p:bodyStyle>
      <a:lvl1pPr marL="216000" marR="0" indent="-2160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accent2"/>
        </a:buClr>
        <a:buSzPct val="90000"/>
        <a:buFont typeface="Lucida Grande"/>
        <a:buChar char="•"/>
        <a:tabLst/>
        <a:defRPr kumimoji="0" lang="nl-NL" sz="2000" b="0" i="0" u="none" strike="noStrike" kern="1200" cap="none" spc="0" normalizeH="0" baseline="0" noProof="0">
          <a:ln>
            <a:noFill/>
          </a:ln>
          <a:solidFill>
            <a:schemeClr val="tx1"/>
          </a:solidFill>
          <a:effectLst/>
          <a:uLnTx/>
          <a:uFillTx/>
          <a:latin typeface="+mn-lt"/>
          <a:ea typeface="+mn-ea"/>
          <a:cs typeface="Myriad Pro Light" pitchFamily="34" charset="0"/>
        </a:defRPr>
      </a:lvl1pPr>
      <a:lvl2pPr marL="432000" marR="0" indent="-2160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Pct val="90000"/>
        <a:buFont typeface="Lucida Grande"/>
        <a:buChar char="•"/>
        <a:tabLst/>
        <a:defRPr kumimoji="0" lang="nl-NL" sz="1800" b="0" i="0" u="none" strike="noStrike" kern="1200" cap="none" spc="0" normalizeH="0" baseline="0" noProof="0">
          <a:ln>
            <a:noFill/>
          </a:ln>
          <a:solidFill>
            <a:srgbClr val="000000"/>
          </a:solidFill>
          <a:effectLst/>
          <a:uLnTx/>
          <a:uFillTx/>
          <a:latin typeface="+mn-lt"/>
          <a:ea typeface="+mn-ea"/>
          <a:cs typeface="Myriad Pro Light" pitchFamily="34" charset="0"/>
        </a:defRPr>
      </a:lvl2pPr>
      <a:lvl3pPr marL="648000" marR="0" indent="-2160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accent2"/>
        </a:buClr>
        <a:buSzPct val="90000"/>
        <a:buFont typeface="Lucida Grande"/>
        <a:buChar char="•"/>
        <a:tabLst/>
        <a:defRPr kumimoji="0" lang="nl-NL" sz="1600" b="0" i="0" u="none" strike="noStrike" kern="1200" cap="none" spc="0" normalizeH="0" baseline="0" noProof="0">
          <a:ln>
            <a:noFill/>
          </a:ln>
          <a:solidFill>
            <a:prstClr val="black"/>
          </a:solidFill>
          <a:effectLst/>
          <a:uLnTx/>
          <a:uFillTx/>
          <a:latin typeface="+mn-lt"/>
          <a:ea typeface="+mn-ea"/>
          <a:cs typeface="Mongolian Baiti" pitchFamily="66" charset="0"/>
        </a:defRPr>
      </a:lvl3pPr>
      <a:lvl4pPr marL="864000" marR="0" indent="-2160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5E6A71"/>
        </a:buClr>
        <a:buSzPct val="80000"/>
        <a:buFont typeface="Arial" pitchFamily="34" charset="0"/>
        <a:buChar char="•"/>
        <a:tabLst/>
        <a:defRPr kumimoji="0" lang="nl-NL" sz="1600" b="0" i="0" u="none" strike="noStrike" kern="1200" cap="none" spc="0" normalizeH="0" baseline="0" noProof="0">
          <a:ln>
            <a:noFill/>
          </a:ln>
          <a:solidFill>
            <a:schemeClr val="tx1"/>
          </a:solidFill>
          <a:effectLst/>
          <a:uLnTx/>
          <a:uFillTx/>
          <a:latin typeface="+mn-lt"/>
          <a:ea typeface="+mn-ea"/>
          <a:cs typeface="Mongolian Baiti" pitchFamily="66" charset="0"/>
        </a:defRPr>
      </a:lvl4pPr>
      <a:lvl5pPr marL="1588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/>
        <a:buNone/>
        <a:tabLst/>
        <a:defRPr kumimoji="0" lang="nl-NL" sz="1800" b="1" i="1" u="none" strike="noStrike" kern="1200" cap="none" spc="0" normalizeH="0" baseline="0" noProof="0">
          <a:ln>
            <a:noFill/>
          </a:ln>
          <a:solidFill>
            <a:schemeClr val="tx2"/>
          </a:solidFill>
          <a:effectLst/>
          <a:uLnTx/>
          <a:uFillTx/>
          <a:latin typeface="+mn-lt"/>
          <a:ea typeface="+mn-ea"/>
          <a:cs typeface="Mongolian Baiti" pitchFamily="66" charset="0"/>
        </a:defRPr>
      </a:lvl5pPr>
      <a:lvl6pPr marL="177800" indent="-177800" algn="l" defTabSz="456999" rtl="0" eaLnBrk="1" latinLnBrk="0" hangingPunct="1">
        <a:lnSpc>
          <a:spcPct val="90000"/>
        </a:lnSpc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7800" indent="-177800" algn="l" defTabSz="456999" rtl="0" eaLnBrk="1" latinLnBrk="0" hangingPunct="1">
        <a:lnSpc>
          <a:spcPct val="90000"/>
        </a:lnSpc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95" indent="-228500" algn="l" defTabSz="45699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95" indent="-228500" algn="l" defTabSz="45699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69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99" algn="l" defTabSz="4569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99" algn="l" defTabSz="4569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98" algn="l" defTabSz="4569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97" algn="l" defTabSz="4569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97" algn="l" defTabSz="4569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97" algn="l" defTabSz="4569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95" algn="l" defTabSz="4569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95" algn="l" defTabSz="4569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/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t="18554" b="18554"/>
          <a:stretch>
            <a:fillRect/>
          </a:stretch>
        </p:blipFill>
        <p:spPr>
          <a:xfrm>
            <a:off x="0" y="0"/>
            <a:ext cx="9144000" cy="2886075"/>
          </a:xfrm>
          <a:prstGeom prst="rect">
            <a:avLst/>
          </a:prstGeom>
        </p:spPr>
      </p:pic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0" y="2886075"/>
            <a:ext cx="6858000" cy="828675"/>
          </a:xfrm>
        </p:spPr>
        <p:txBody>
          <a:bodyPr/>
          <a:lstStyle/>
          <a:p>
            <a:r>
              <a:rPr lang="en-GB" sz="1600" dirty="0" smtClean="0"/>
              <a:t>Carlo </a:t>
            </a:r>
            <a:r>
              <a:rPr lang="en-GB" sz="1600" dirty="0" err="1" smtClean="0"/>
              <a:t>Monticelli’s</a:t>
            </a:r>
            <a:r>
              <a:rPr lang="en-GB" sz="1600" dirty="0" smtClean="0"/>
              <a:t> new book: Unsettled order: reforming global economic governance</a:t>
            </a:r>
            <a:endParaRPr lang="nl-NL" sz="160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>
          <a:xfrm flipH="1">
            <a:off x="935829" y="3953590"/>
            <a:ext cx="5076169" cy="903700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Comments by </a:t>
            </a:r>
            <a:r>
              <a:rPr lang="en-GB" dirty="0" err="1" smtClean="0">
                <a:solidFill>
                  <a:schemeClr val="tx1"/>
                </a:solidFill>
              </a:rPr>
              <a:t>Wim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Boonstra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(ELEC, </a:t>
            </a:r>
            <a:r>
              <a:rPr lang="en-GB" dirty="0" err="1" smtClean="0">
                <a:solidFill>
                  <a:schemeClr val="tx1"/>
                </a:solidFill>
              </a:rPr>
              <a:t>Vrije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Universiteit</a:t>
            </a:r>
            <a:r>
              <a:rPr lang="en-GB" dirty="0" smtClean="0">
                <a:solidFill>
                  <a:schemeClr val="tx1"/>
                </a:solidFill>
              </a:rPr>
              <a:t> Amsterdam, Rabobank)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Brussels, </a:t>
            </a:r>
            <a:r>
              <a:rPr lang="en-GB" dirty="0">
                <a:solidFill>
                  <a:schemeClr val="tx1"/>
                </a:solidFill>
              </a:rPr>
              <a:t>June </a:t>
            </a:r>
            <a:r>
              <a:rPr lang="en-GB" dirty="0" smtClean="0">
                <a:solidFill>
                  <a:schemeClr val="tx1"/>
                </a:solidFill>
              </a:rPr>
              <a:t>11, </a:t>
            </a:r>
            <a:r>
              <a:rPr lang="en-GB" dirty="0" smtClean="0">
                <a:solidFill>
                  <a:schemeClr val="tx1"/>
                </a:solidFill>
              </a:rPr>
              <a:t>2019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1" y="2150269"/>
            <a:ext cx="6858001" cy="735806"/>
          </a:xfrm>
        </p:spPr>
        <p:txBody>
          <a:bodyPr/>
          <a:lstStyle/>
          <a:p>
            <a:r>
              <a:rPr lang="en-GB" sz="2400" dirty="0" smtClean="0"/>
              <a:t>Redesigning the </a:t>
            </a:r>
            <a:r>
              <a:rPr lang="en-GB" sz="2400" dirty="0" smtClean="0"/>
              <a:t>global monetary </a:t>
            </a:r>
            <a:r>
              <a:rPr lang="en-GB" sz="2400" dirty="0" smtClean="0"/>
              <a:t> infrastructure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2790355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127221"/>
            <a:ext cx="7474226" cy="826936"/>
          </a:xfrm>
        </p:spPr>
        <p:txBody>
          <a:bodyPr/>
          <a:lstStyle/>
          <a:p>
            <a:pPr algn="ctr"/>
            <a:r>
              <a:rPr lang="en-GB" sz="2000" b="1" dirty="0" smtClean="0">
                <a:latin typeface="+mn-lt"/>
              </a:rPr>
              <a:t>EMU: one currency, but many effective exchange rates</a:t>
            </a:r>
            <a:br>
              <a:rPr lang="en-GB" sz="2000" b="1" dirty="0" smtClean="0">
                <a:latin typeface="+mn-lt"/>
              </a:rPr>
            </a:br>
            <a:r>
              <a:rPr lang="en-GB" sz="2000" i="1" dirty="0" smtClean="0">
                <a:latin typeface="+mn-lt"/>
              </a:rPr>
              <a:t>(</a:t>
            </a:r>
            <a:r>
              <a:rPr lang="en-GB" sz="1800" i="1" dirty="0" smtClean="0">
                <a:latin typeface="+mn-lt"/>
              </a:rPr>
              <a:t>Real </a:t>
            </a:r>
            <a:r>
              <a:rPr lang="en-GB" sz="1800" i="1" dirty="0">
                <a:latin typeface="+mn-lt"/>
              </a:rPr>
              <a:t>Effective Exchange Rates </a:t>
            </a:r>
            <a:r>
              <a:rPr lang="en-GB" sz="1800" i="1" dirty="0" smtClean="0">
                <a:latin typeface="+mn-lt"/>
              </a:rPr>
              <a:t>Eurozone, </a:t>
            </a:r>
            <a:r>
              <a:rPr lang="en-GB" sz="1800" i="1" dirty="0">
                <a:latin typeface="+mn-lt"/>
              </a:rPr>
              <a:t>J</a:t>
            </a:r>
            <a:r>
              <a:rPr lang="en-GB" sz="1800" i="1" dirty="0" smtClean="0">
                <a:latin typeface="+mn-lt"/>
              </a:rPr>
              <a:t>an 2002 = 100, source: </a:t>
            </a:r>
            <a:r>
              <a:rPr lang="en-GB" sz="1800" i="1" dirty="0" err="1" smtClean="0">
                <a:latin typeface="+mn-lt"/>
              </a:rPr>
              <a:t>Macrobond</a:t>
            </a:r>
            <a:r>
              <a:rPr lang="en-GB" sz="1800" i="1" dirty="0" smtClean="0">
                <a:latin typeface="+mn-lt"/>
              </a:rPr>
              <a:t>)</a:t>
            </a:r>
            <a:endParaRPr lang="nl-NL" sz="2800" i="1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528" y="1193546"/>
            <a:ext cx="6305384" cy="3819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70365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ijdelijke aanduiding voor inhoud 2"/>
          <p:cNvSpPr>
            <a:spLocks noGrp="1"/>
          </p:cNvSpPr>
          <p:nvPr>
            <p:ph type="body" sz="quarter" idx="4294967295"/>
          </p:nvPr>
        </p:nvSpPr>
        <p:spPr>
          <a:xfrm>
            <a:off x="378619" y="1070373"/>
            <a:ext cx="8487085" cy="3736181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nl-NL" altLang="nl-NL" sz="1600" dirty="0" err="1"/>
              <a:t>Why</a:t>
            </a:r>
            <a:r>
              <a:rPr lang="nl-NL" altLang="nl-NL" sz="1600" dirty="0"/>
              <a:t> </a:t>
            </a:r>
            <a:r>
              <a:rPr lang="nl-NL" altLang="nl-NL" sz="1600" dirty="0" err="1"/>
              <a:t>not</a:t>
            </a:r>
            <a:r>
              <a:rPr lang="nl-NL" altLang="nl-NL" sz="1600" dirty="0"/>
              <a:t> </a:t>
            </a:r>
            <a:r>
              <a:rPr lang="nl-NL" altLang="nl-NL" sz="1600" dirty="0" err="1"/>
              <a:t>just</a:t>
            </a:r>
            <a:r>
              <a:rPr lang="nl-NL" altLang="nl-NL" sz="1600" dirty="0"/>
              <a:t> a </a:t>
            </a:r>
            <a:r>
              <a:rPr lang="nl-NL" altLang="nl-NL" sz="1600" dirty="0" err="1" smtClean="0"/>
              <a:t>multipolar</a:t>
            </a:r>
            <a:r>
              <a:rPr lang="nl-NL" altLang="nl-NL" sz="1600" dirty="0" smtClean="0"/>
              <a:t> system </a:t>
            </a:r>
            <a:r>
              <a:rPr lang="nl-NL" altLang="nl-NL" sz="1600" dirty="0" err="1" smtClean="0"/>
              <a:t>with</a:t>
            </a:r>
            <a:r>
              <a:rPr lang="nl-NL" altLang="nl-NL" sz="1600" dirty="0"/>
              <a:t> </a:t>
            </a:r>
            <a:r>
              <a:rPr lang="nl-NL" altLang="nl-NL" sz="1600" dirty="0" err="1" smtClean="0"/>
              <a:t>several</a:t>
            </a:r>
            <a:r>
              <a:rPr lang="nl-NL" altLang="nl-NL" sz="1600" dirty="0" smtClean="0"/>
              <a:t>, more or </a:t>
            </a:r>
            <a:r>
              <a:rPr lang="nl-NL" altLang="nl-NL" sz="1600" dirty="0" err="1" smtClean="0"/>
              <a:t>less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equally</a:t>
            </a:r>
            <a:r>
              <a:rPr lang="nl-NL" altLang="nl-NL" sz="1600" dirty="0" smtClean="0"/>
              <a:t> important </a:t>
            </a:r>
            <a:r>
              <a:rPr lang="nl-NL" altLang="nl-NL" sz="1600" dirty="0" err="1" smtClean="0"/>
              <a:t>currencies</a:t>
            </a:r>
            <a:r>
              <a:rPr lang="nl-NL" altLang="nl-NL" sz="1600" dirty="0" smtClean="0"/>
              <a:t>, </a:t>
            </a:r>
            <a:r>
              <a:rPr lang="nl-NL" altLang="nl-NL" sz="1600" dirty="0" err="1" smtClean="0"/>
              <a:t>such</a:t>
            </a:r>
            <a:r>
              <a:rPr lang="nl-NL" altLang="nl-NL" sz="1600" dirty="0" smtClean="0"/>
              <a:t> as </a:t>
            </a:r>
            <a:r>
              <a:rPr lang="nl-NL" altLang="nl-NL" sz="1600" dirty="0" err="1" smtClean="0"/>
              <a:t>the</a:t>
            </a:r>
            <a:r>
              <a:rPr lang="nl-NL" altLang="nl-NL" sz="1600" dirty="0" smtClean="0"/>
              <a:t> dollar, </a:t>
            </a:r>
            <a:r>
              <a:rPr lang="nl-NL" altLang="nl-NL" sz="1600" dirty="0" err="1" smtClean="0"/>
              <a:t>the</a:t>
            </a:r>
            <a:r>
              <a:rPr lang="nl-NL" altLang="nl-NL" sz="1600" dirty="0" smtClean="0"/>
              <a:t> euro or, in </a:t>
            </a:r>
            <a:r>
              <a:rPr lang="nl-NL" altLang="nl-NL" sz="1600" dirty="0" err="1" smtClean="0"/>
              <a:t>the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longer</a:t>
            </a:r>
            <a:r>
              <a:rPr lang="nl-NL" altLang="nl-NL" sz="1600" dirty="0" smtClean="0"/>
              <a:t> term, </a:t>
            </a:r>
            <a:r>
              <a:rPr lang="nl-NL" altLang="nl-NL" sz="1600" dirty="0" err="1" smtClean="0"/>
              <a:t>the</a:t>
            </a:r>
            <a:r>
              <a:rPr lang="nl-NL" altLang="nl-NL" sz="1600" dirty="0" smtClean="0"/>
              <a:t> Chinese renminbi</a:t>
            </a:r>
            <a:r>
              <a:rPr lang="nl-NL" altLang="nl-NL" sz="1600" dirty="0" smtClean="0"/>
              <a:t>?</a:t>
            </a:r>
          </a:p>
          <a:p>
            <a:pPr>
              <a:defRPr/>
            </a:pPr>
            <a:endParaRPr lang="nl-NL" altLang="nl-NL" sz="1600" dirty="0"/>
          </a:p>
          <a:p>
            <a:pPr>
              <a:defRPr/>
            </a:pPr>
            <a:r>
              <a:rPr lang="nl-NL" altLang="nl-NL" sz="1600" dirty="0" smtClean="0"/>
              <a:t>The </a:t>
            </a:r>
            <a:r>
              <a:rPr lang="nl-NL" altLang="nl-NL" sz="1600" dirty="0" err="1" smtClean="0"/>
              <a:t>problem</a:t>
            </a:r>
            <a:r>
              <a:rPr lang="nl-NL" altLang="nl-NL" sz="1600" dirty="0" smtClean="0"/>
              <a:t>: </a:t>
            </a:r>
            <a:r>
              <a:rPr lang="nl-NL" altLang="nl-NL" sz="1600" dirty="0" err="1" smtClean="0"/>
              <a:t>world</a:t>
            </a:r>
            <a:r>
              <a:rPr lang="nl-NL" altLang="nl-NL" sz="1600" dirty="0" smtClean="0"/>
              <a:t> </a:t>
            </a:r>
            <a:r>
              <a:rPr lang="nl-NL" altLang="nl-NL" sz="1600" dirty="0" err="1"/>
              <a:t>markets</a:t>
            </a:r>
            <a:r>
              <a:rPr lang="nl-NL" altLang="nl-NL" sz="1600" dirty="0"/>
              <a:t> </a:t>
            </a:r>
            <a:r>
              <a:rPr lang="nl-NL" altLang="nl-NL" sz="1600" dirty="0" err="1"/>
              <a:t>will</a:t>
            </a:r>
            <a:r>
              <a:rPr lang="nl-NL" altLang="nl-NL" sz="1600" dirty="0"/>
              <a:t> </a:t>
            </a:r>
            <a:r>
              <a:rPr lang="nl-NL" altLang="nl-NL" sz="1600" dirty="0" err="1"/>
              <a:t>always</a:t>
            </a:r>
            <a:r>
              <a:rPr lang="nl-NL" altLang="nl-NL" sz="1600" dirty="0"/>
              <a:t> </a:t>
            </a:r>
            <a:r>
              <a:rPr lang="nl-NL" altLang="nl-NL" sz="1600" dirty="0" err="1" smtClean="0"/>
              <a:t>try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to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find</a:t>
            </a:r>
            <a:r>
              <a:rPr lang="nl-NL" altLang="nl-NL" sz="1600" dirty="0" smtClean="0"/>
              <a:t> a common </a:t>
            </a:r>
            <a:r>
              <a:rPr lang="nl-NL" altLang="nl-NL" sz="1600" dirty="0" err="1" smtClean="0"/>
              <a:t>denominator</a:t>
            </a:r>
            <a:r>
              <a:rPr lang="nl-NL" altLang="nl-NL" sz="1600" dirty="0" smtClean="0"/>
              <a:t>  (a </a:t>
            </a:r>
            <a:r>
              <a:rPr lang="nl-NL" altLang="nl-NL" sz="1600" dirty="0" err="1"/>
              <a:t>global</a:t>
            </a:r>
            <a:r>
              <a:rPr lang="nl-NL" altLang="nl-NL" sz="1600" dirty="0"/>
              <a:t> </a:t>
            </a:r>
            <a:r>
              <a:rPr lang="nl-NL" altLang="nl-NL" sz="1600" dirty="0" smtClean="0"/>
              <a:t>standard </a:t>
            </a:r>
            <a:r>
              <a:rPr lang="nl-NL" altLang="nl-NL" sz="1600" dirty="0" err="1" smtClean="0"/>
              <a:t>for</a:t>
            </a:r>
            <a:r>
              <a:rPr lang="nl-NL" altLang="nl-NL" sz="1600" dirty="0" smtClean="0"/>
              <a:t> </a:t>
            </a:r>
            <a:r>
              <a:rPr lang="nl-NL" altLang="nl-NL" sz="1600" dirty="0"/>
              <a:t>c</a:t>
            </a:r>
            <a:r>
              <a:rPr lang="nl-NL" altLang="nl-NL" sz="1600" dirty="0" smtClean="0"/>
              <a:t>ommodity </a:t>
            </a:r>
            <a:r>
              <a:rPr lang="nl-NL" altLang="nl-NL" sz="1600" dirty="0" smtClean="0"/>
              <a:t>pricing, </a:t>
            </a:r>
            <a:r>
              <a:rPr lang="nl-NL" altLang="nl-NL" sz="1600" dirty="0" err="1" smtClean="0"/>
              <a:t>trade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currency</a:t>
            </a:r>
            <a:r>
              <a:rPr lang="nl-NL" altLang="nl-NL" sz="1600" dirty="0" smtClean="0"/>
              <a:t>, investment </a:t>
            </a:r>
            <a:r>
              <a:rPr lang="nl-NL" altLang="nl-NL" sz="1600" dirty="0" err="1" smtClean="0"/>
              <a:t>currency</a:t>
            </a:r>
            <a:r>
              <a:rPr lang="nl-NL" altLang="nl-NL" sz="1600" dirty="0" smtClean="0"/>
              <a:t>, vehicle </a:t>
            </a:r>
            <a:r>
              <a:rPr lang="nl-NL" altLang="nl-NL" sz="1600" dirty="0" err="1" smtClean="0"/>
              <a:t>currency</a:t>
            </a:r>
            <a:r>
              <a:rPr lang="nl-NL" altLang="nl-NL" sz="1600" dirty="0"/>
              <a:t> </a:t>
            </a:r>
            <a:r>
              <a:rPr lang="nl-NL" altLang="nl-NL" sz="1600" dirty="0" err="1" smtClean="0"/>
              <a:t>and</a:t>
            </a:r>
            <a:r>
              <a:rPr lang="nl-NL" altLang="nl-NL" sz="1600" dirty="0" smtClean="0"/>
              <a:t> ‘safe asset’. )</a:t>
            </a:r>
          </a:p>
          <a:p>
            <a:pPr>
              <a:defRPr/>
            </a:pPr>
            <a:endParaRPr lang="nl-NL" altLang="nl-NL" sz="1600" dirty="0" smtClean="0"/>
          </a:p>
          <a:p>
            <a:pPr>
              <a:defRPr/>
            </a:pPr>
            <a:r>
              <a:rPr lang="nl-NL" altLang="nl-NL" sz="1600" dirty="0" err="1" smtClean="0"/>
              <a:t>Therefore</a:t>
            </a:r>
            <a:r>
              <a:rPr lang="nl-NL" altLang="nl-NL" sz="1600" dirty="0" smtClean="0"/>
              <a:t>, a </a:t>
            </a:r>
            <a:r>
              <a:rPr lang="nl-NL" altLang="nl-NL" sz="1600" dirty="0" err="1" smtClean="0"/>
              <a:t>multipolar</a:t>
            </a:r>
            <a:r>
              <a:rPr lang="nl-NL" altLang="nl-NL" sz="1600" dirty="0" smtClean="0"/>
              <a:t> system </a:t>
            </a:r>
            <a:r>
              <a:rPr lang="nl-NL" altLang="nl-NL" sz="1600" dirty="0" err="1" smtClean="0"/>
              <a:t>may</a:t>
            </a:r>
            <a:r>
              <a:rPr lang="nl-NL" altLang="nl-NL" sz="1600" dirty="0" smtClean="0"/>
              <a:t> turn out </a:t>
            </a:r>
            <a:r>
              <a:rPr lang="nl-NL" altLang="nl-NL" sz="1600" dirty="0" err="1" smtClean="0"/>
              <a:t>to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be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fundamentally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unstable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and</a:t>
            </a:r>
            <a:r>
              <a:rPr lang="nl-NL" altLang="nl-NL" sz="1600" dirty="0" smtClean="0"/>
              <a:t>  </a:t>
            </a:r>
            <a:r>
              <a:rPr lang="nl-NL" altLang="nl-NL" sz="1600" dirty="0" err="1" smtClean="0"/>
              <a:t>any</a:t>
            </a:r>
            <a:r>
              <a:rPr lang="nl-NL" altLang="nl-NL" sz="1600" dirty="0" smtClean="0"/>
              <a:t> </a:t>
            </a:r>
            <a:r>
              <a:rPr lang="nl-NL" altLang="nl-NL" sz="1600" dirty="0" err="1"/>
              <a:t>successor</a:t>
            </a:r>
            <a:r>
              <a:rPr lang="nl-NL" altLang="nl-NL" sz="1600" dirty="0"/>
              <a:t> </a:t>
            </a:r>
            <a:r>
              <a:rPr lang="nl-NL" altLang="nl-NL" sz="1600" dirty="0" err="1"/>
              <a:t>would</a:t>
            </a:r>
            <a:r>
              <a:rPr lang="nl-NL" altLang="nl-NL" sz="1600" dirty="0"/>
              <a:t> </a:t>
            </a:r>
            <a:r>
              <a:rPr lang="nl-NL" altLang="nl-NL" sz="1600" dirty="0" err="1"/>
              <a:t>be</a:t>
            </a:r>
            <a:r>
              <a:rPr lang="nl-NL" altLang="nl-NL" sz="1600" dirty="0"/>
              <a:t> </a:t>
            </a:r>
            <a:r>
              <a:rPr lang="nl-NL" altLang="nl-NL" sz="1600" dirty="0" err="1" smtClean="0"/>
              <a:t>relatively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weak</a:t>
            </a:r>
            <a:r>
              <a:rPr lang="nl-NL" altLang="nl-NL" sz="1600" dirty="0" smtClean="0"/>
              <a:t> </a:t>
            </a:r>
            <a:r>
              <a:rPr lang="nl-NL" altLang="nl-NL" sz="1600" dirty="0" err="1"/>
              <a:t>from</a:t>
            </a:r>
            <a:r>
              <a:rPr lang="nl-NL" altLang="nl-NL" sz="1600" dirty="0"/>
              <a:t> the </a:t>
            </a:r>
            <a:r>
              <a:rPr lang="nl-NL" altLang="nl-NL" sz="1600" dirty="0" smtClean="0"/>
              <a:t>start. </a:t>
            </a:r>
            <a:endParaRPr lang="nl-NL" altLang="nl-NL" sz="1600" dirty="0" smtClean="0"/>
          </a:p>
          <a:p>
            <a:pPr>
              <a:defRPr/>
            </a:pPr>
            <a:endParaRPr lang="nl-NL" altLang="nl-NL" sz="1600" dirty="0" smtClean="0"/>
          </a:p>
          <a:p>
            <a:pPr>
              <a:defRPr/>
            </a:pPr>
            <a:r>
              <a:rPr lang="nl-NL" altLang="nl-NL" sz="1600" dirty="0" err="1" smtClean="0"/>
              <a:t>Moreover</a:t>
            </a:r>
            <a:r>
              <a:rPr lang="nl-NL" altLang="nl-NL" sz="1600" dirty="0" smtClean="0"/>
              <a:t>, </a:t>
            </a:r>
            <a:r>
              <a:rPr lang="nl-NL" altLang="nl-NL" sz="1600" dirty="0" err="1" smtClean="0"/>
              <a:t>moving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to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another</a:t>
            </a:r>
            <a:r>
              <a:rPr lang="nl-NL" altLang="nl-NL" sz="1600" dirty="0" smtClean="0"/>
              <a:t> anchor </a:t>
            </a:r>
            <a:r>
              <a:rPr lang="nl-NL" altLang="nl-NL" sz="1600" dirty="0" err="1" smtClean="0"/>
              <a:t>currency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would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simply</a:t>
            </a:r>
            <a:r>
              <a:rPr lang="nl-NL" altLang="nl-NL" sz="1600" dirty="0" smtClean="0"/>
              <a:t> shift the </a:t>
            </a:r>
            <a:r>
              <a:rPr lang="nl-NL" altLang="nl-NL" sz="1600" dirty="0" err="1" smtClean="0"/>
              <a:t>fundamental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problems</a:t>
            </a:r>
            <a:r>
              <a:rPr lang="nl-NL" altLang="nl-NL" sz="1600" dirty="0" smtClean="0"/>
              <a:t> of the dollar standard </a:t>
            </a:r>
            <a:r>
              <a:rPr lang="nl-NL" altLang="nl-NL" sz="1600" dirty="0" err="1" smtClean="0"/>
              <a:t>to</a:t>
            </a:r>
            <a:r>
              <a:rPr lang="nl-NL" altLang="nl-NL" sz="1600" dirty="0" smtClean="0"/>
              <a:t> the next </a:t>
            </a:r>
            <a:r>
              <a:rPr lang="nl-NL" altLang="nl-NL" sz="1600" dirty="0" err="1" smtClean="0"/>
              <a:t>currency</a:t>
            </a:r>
            <a:r>
              <a:rPr lang="nl-NL" altLang="nl-NL" sz="1600" dirty="0" smtClean="0"/>
              <a:t> standard</a:t>
            </a:r>
            <a:r>
              <a:rPr lang="nl-NL" altLang="nl-NL" sz="1600" dirty="0" smtClean="0"/>
              <a:t>.</a:t>
            </a:r>
          </a:p>
          <a:p>
            <a:pPr>
              <a:defRPr/>
            </a:pPr>
            <a:endParaRPr lang="nl-NL" altLang="nl-NL" sz="1600" dirty="0"/>
          </a:p>
          <a:p>
            <a:pPr>
              <a:defRPr/>
            </a:pPr>
            <a:r>
              <a:rPr lang="nl-NL" altLang="nl-NL" sz="1600" dirty="0" smtClean="0"/>
              <a:t>My </a:t>
            </a:r>
            <a:r>
              <a:rPr lang="nl-NL" altLang="nl-NL" sz="1600" dirty="0" err="1"/>
              <a:t>conclusion</a:t>
            </a:r>
            <a:r>
              <a:rPr lang="nl-NL" altLang="nl-NL" sz="1600" dirty="0"/>
              <a:t>: </a:t>
            </a:r>
            <a:r>
              <a:rPr lang="nl-NL" altLang="nl-NL" sz="1600" b="1" i="1" dirty="0" smtClean="0"/>
              <a:t>a </a:t>
            </a:r>
            <a:r>
              <a:rPr lang="nl-NL" altLang="nl-NL" sz="1600" b="1" i="1" dirty="0" err="1"/>
              <a:t>global</a:t>
            </a:r>
            <a:r>
              <a:rPr lang="nl-NL" altLang="nl-NL" sz="1600" b="1" i="1" dirty="0"/>
              <a:t> standard is </a:t>
            </a:r>
            <a:r>
              <a:rPr lang="nl-NL" altLang="nl-NL" sz="1600" b="1" i="1" dirty="0" err="1"/>
              <a:t>essential</a:t>
            </a:r>
            <a:r>
              <a:rPr lang="nl-NL" altLang="nl-NL" sz="1600" b="1" i="1" dirty="0"/>
              <a:t>, but </a:t>
            </a:r>
            <a:r>
              <a:rPr lang="nl-NL" altLang="nl-NL" sz="1600" b="1" i="1" dirty="0" err="1"/>
              <a:t>should</a:t>
            </a:r>
            <a:r>
              <a:rPr lang="nl-NL" altLang="nl-NL" sz="1600" b="1" i="1" dirty="0"/>
              <a:t> </a:t>
            </a:r>
            <a:r>
              <a:rPr lang="nl-NL" altLang="nl-NL" sz="1600" b="1" i="1" dirty="0" err="1"/>
              <a:t>not</a:t>
            </a:r>
            <a:r>
              <a:rPr lang="nl-NL" altLang="nl-NL" sz="1600" b="1" i="1" dirty="0"/>
              <a:t> </a:t>
            </a:r>
            <a:r>
              <a:rPr lang="nl-NL" altLang="nl-NL" sz="1600" b="1" i="1" dirty="0" err="1"/>
              <a:t>be</a:t>
            </a:r>
            <a:r>
              <a:rPr lang="nl-NL" altLang="nl-NL" sz="1600" b="1" i="1" dirty="0"/>
              <a:t> </a:t>
            </a:r>
            <a:r>
              <a:rPr lang="nl-NL" altLang="nl-NL" sz="1600" b="1" i="1" dirty="0" err="1"/>
              <a:t>based</a:t>
            </a:r>
            <a:r>
              <a:rPr lang="nl-NL" altLang="nl-NL" sz="1600" b="1" i="1" dirty="0"/>
              <a:t> on the </a:t>
            </a:r>
            <a:r>
              <a:rPr lang="nl-NL" altLang="nl-NL" sz="1600" b="1" i="1" dirty="0" err="1"/>
              <a:t>currency</a:t>
            </a:r>
            <a:r>
              <a:rPr lang="nl-NL" altLang="nl-NL" sz="1600" b="1" i="1" dirty="0"/>
              <a:t> of </a:t>
            </a:r>
            <a:r>
              <a:rPr lang="nl-NL" altLang="nl-NL" sz="1600" b="1" i="1" dirty="0" err="1"/>
              <a:t>an</a:t>
            </a:r>
            <a:r>
              <a:rPr lang="nl-NL" altLang="nl-NL" sz="1600" b="1" i="1" dirty="0"/>
              <a:t> </a:t>
            </a:r>
            <a:r>
              <a:rPr lang="nl-NL" altLang="nl-NL" sz="1600" b="1" i="1" dirty="0" err="1"/>
              <a:t>individual</a:t>
            </a:r>
            <a:r>
              <a:rPr lang="nl-NL" altLang="nl-NL" sz="1600" b="1" i="1" dirty="0"/>
              <a:t> country. The SDR is </a:t>
            </a:r>
            <a:r>
              <a:rPr lang="nl-NL" altLang="nl-NL" sz="1600" b="1" i="1" dirty="0" err="1" smtClean="0"/>
              <a:t>potentially</a:t>
            </a:r>
            <a:r>
              <a:rPr lang="nl-NL" altLang="nl-NL" sz="1600" b="1" i="1" dirty="0" smtClean="0"/>
              <a:t> a </a:t>
            </a:r>
            <a:r>
              <a:rPr lang="nl-NL" altLang="nl-NL" sz="1600" b="1" i="1" dirty="0"/>
              <a:t>proper </a:t>
            </a:r>
            <a:r>
              <a:rPr lang="nl-NL" altLang="nl-NL" sz="1600" b="1" i="1" dirty="0" err="1"/>
              <a:t>candidate</a:t>
            </a:r>
            <a:r>
              <a:rPr lang="nl-NL" altLang="nl-NL" sz="1600" i="1" dirty="0"/>
              <a:t>.</a:t>
            </a:r>
          </a:p>
          <a:p>
            <a:pPr>
              <a:defRPr/>
            </a:pPr>
            <a:endParaRPr lang="nl-NL" altLang="nl-NL" sz="1600" dirty="0"/>
          </a:p>
          <a:p>
            <a:pPr>
              <a:buNone/>
              <a:defRPr/>
            </a:pPr>
            <a:endParaRPr lang="en-US" altLang="nl-NL" sz="1600" dirty="0"/>
          </a:p>
        </p:txBody>
      </p:sp>
      <p:sp>
        <p:nvSpPr>
          <p:cNvPr id="24578" name="Titel 1"/>
          <p:cNvSpPr>
            <a:spLocks noGrp="1"/>
          </p:cNvSpPr>
          <p:nvPr>
            <p:ph type="title" idx="4294967295"/>
          </p:nvPr>
        </p:nvSpPr>
        <p:spPr>
          <a:xfrm>
            <a:off x="739471" y="398860"/>
            <a:ext cx="7100515" cy="671513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nl-NL" altLang="nl-NL" sz="2800" dirty="0"/>
              <a:t>Is a </a:t>
            </a:r>
            <a:r>
              <a:rPr lang="nl-NL" altLang="nl-NL" sz="2800" dirty="0" err="1"/>
              <a:t>global</a:t>
            </a:r>
            <a:r>
              <a:rPr lang="nl-NL" altLang="nl-NL" sz="2800" dirty="0"/>
              <a:t> </a:t>
            </a:r>
            <a:r>
              <a:rPr lang="nl-NL" altLang="nl-NL" sz="2800" dirty="0" err="1"/>
              <a:t>currency</a:t>
            </a:r>
            <a:r>
              <a:rPr lang="nl-NL" altLang="nl-NL" sz="2800" dirty="0"/>
              <a:t> standard </a:t>
            </a:r>
            <a:r>
              <a:rPr lang="nl-NL" altLang="nl-NL" sz="2800" dirty="0" err="1"/>
              <a:t>necessary</a:t>
            </a:r>
            <a:r>
              <a:rPr lang="nl-NL" altLang="nl-NL" sz="2800" dirty="0"/>
              <a:t>?</a:t>
            </a:r>
            <a:endParaRPr lang="en-US" altLang="nl-NL" sz="2800" dirty="0"/>
          </a:p>
        </p:txBody>
      </p:sp>
    </p:spTree>
    <p:extLst>
      <p:ext uri="{BB962C8B-B14F-4D97-AF65-F5344CB8AC3E}">
        <p14:creationId xmlns:p14="http://schemas.microsoft.com/office/powerpoint/2010/main" val="176196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720453" y="398861"/>
            <a:ext cx="5423297" cy="515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2400" dirty="0">
                <a:latin typeface="Verdana" pitchFamily="34" charset="0"/>
              </a:rPr>
              <a:t>Why an SDR-based system?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858741" y="1256306"/>
            <a:ext cx="7370859" cy="3421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90513" indent="-290513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 typeface="Times" pitchFamily="18" charset="0"/>
              <a:buChar char="•"/>
            </a:pPr>
            <a:r>
              <a:rPr lang="en-US" altLang="nl-NL" sz="1800" dirty="0">
                <a:latin typeface="+mn-lt"/>
              </a:rPr>
              <a:t>No exorbitant privileges for individual countries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US" altLang="nl-NL" sz="1800" dirty="0">
              <a:latin typeface="+mn-lt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Times" pitchFamily="18" charset="0"/>
              <a:buChar char="•"/>
            </a:pPr>
            <a:r>
              <a:rPr lang="en-US" altLang="nl-NL" sz="1800" dirty="0" err="1">
                <a:latin typeface="+mn-lt"/>
              </a:rPr>
              <a:t>Seigniorage</a:t>
            </a:r>
            <a:r>
              <a:rPr lang="en-US" altLang="nl-NL" sz="1800" dirty="0">
                <a:latin typeface="+mn-lt"/>
              </a:rPr>
              <a:t> income goes to global institution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US" altLang="nl-NL" sz="1800" dirty="0">
              <a:latin typeface="+mn-lt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Times" pitchFamily="18" charset="0"/>
              <a:buChar char="•"/>
            </a:pPr>
            <a:r>
              <a:rPr lang="en-US" altLang="nl-NL" sz="1800" dirty="0">
                <a:latin typeface="+mn-lt"/>
              </a:rPr>
              <a:t>No trade-off between domestic and international responsibilities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US" altLang="nl-NL" sz="1800" dirty="0">
              <a:latin typeface="+mn-lt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Times" pitchFamily="18" charset="0"/>
              <a:buChar char="•"/>
            </a:pPr>
            <a:r>
              <a:rPr lang="en-US" altLang="nl-NL" sz="1800" dirty="0">
                <a:latin typeface="+mn-lt"/>
              </a:rPr>
              <a:t>No special position for individual currencies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n-US" altLang="nl-NL" sz="1800" dirty="0">
              <a:latin typeface="+mn-lt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 typeface="Times" pitchFamily="18" charset="0"/>
              <a:buChar char="•"/>
            </a:pPr>
            <a:r>
              <a:rPr lang="en-US" altLang="nl-NL" sz="1800" dirty="0">
                <a:latin typeface="+mn-lt"/>
              </a:rPr>
              <a:t>More disciplinary market forces for national policy makers</a:t>
            </a:r>
          </a:p>
        </p:txBody>
      </p:sp>
    </p:spTree>
    <p:extLst>
      <p:ext uri="{BB962C8B-B14F-4D97-AF65-F5344CB8AC3E}">
        <p14:creationId xmlns:p14="http://schemas.microsoft.com/office/powerpoint/2010/main" val="338263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ijdelijke aanduiding voor inhoud 2"/>
          <p:cNvSpPr>
            <a:spLocks noGrp="1"/>
          </p:cNvSpPr>
          <p:nvPr>
            <p:ph type="body" sz="quarter" idx="4294967295"/>
          </p:nvPr>
        </p:nvSpPr>
        <p:spPr>
          <a:xfrm>
            <a:off x="365760" y="1079898"/>
            <a:ext cx="8158038" cy="3726656"/>
          </a:xfrm>
        </p:spPr>
        <p:txBody>
          <a:bodyPr/>
          <a:lstStyle/>
          <a:p>
            <a:pPr eaLnBrk="1" hangingPunct="1"/>
            <a:r>
              <a:rPr lang="nl-NL" altLang="nl-NL" sz="1600" dirty="0"/>
              <a:t>SDR as a </a:t>
            </a:r>
            <a:r>
              <a:rPr lang="nl-NL" altLang="nl-NL" sz="1600" dirty="0" err="1"/>
              <a:t>fixed</a:t>
            </a:r>
            <a:r>
              <a:rPr lang="nl-NL" altLang="nl-NL" sz="1600" dirty="0"/>
              <a:t> </a:t>
            </a:r>
            <a:r>
              <a:rPr lang="nl-NL" altLang="nl-NL" sz="1600" dirty="0" smtClean="0"/>
              <a:t>basket</a:t>
            </a:r>
            <a:endParaRPr lang="nl-NL" altLang="nl-NL" sz="1600" dirty="0"/>
          </a:p>
          <a:p>
            <a:pPr lvl="1"/>
            <a:r>
              <a:rPr lang="nl-NL" altLang="nl-NL" sz="1600" dirty="0" err="1"/>
              <a:t>Essential</a:t>
            </a:r>
            <a:r>
              <a:rPr lang="nl-NL" altLang="nl-NL" sz="1600" dirty="0"/>
              <a:t> </a:t>
            </a:r>
            <a:r>
              <a:rPr lang="nl-NL" altLang="nl-NL" sz="1600" dirty="0" smtClean="0"/>
              <a:t>is the development </a:t>
            </a:r>
            <a:r>
              <a:rPr lang="nl-NL" altLang="nl-NL" sz="1600" dirty="0"/>
              <a:t>of </a:t>
            </a:r>
            <a:r>
              <a:rPr lang="nl-NL" altLang="nl-NL" sz="1600" dirty="0" smtClean="0"/>
              <a:t>private </a:t>
            </a:r>
            <a:r>
              <a:rPr lang="nl-NL" altLang="nl-NL" sz="1600" dirty="0" err="1" smtClean="0"/>
              <a:t>markets</a:t>
            </a:r>
            <a:r>
              <a:rPr lang="nl-NL" altLang="nl-NL" sz="1600" dirty="0" smtClean="0"/>
              <a:t> in </a:t>
            </a:r>
            <a:r>
              <a:rPr lang="nl-NL" altLang="nl-NL" sz="1600" dirty="0" smtClean="0"/>
              <a:t>SDR </a:t>
            </a:r>
            <a:r>
              <a:rPr lang="nl-NL" altLang="nl-NL" sz="1600" dirty="0" smtClean="0"/>
              <a:t>(like </a:t>
            </a:r>
            <a:r>
              <a:rPr lang="nl-NL" altLang="nl-NL" sz="1600" dirty="0" err="1"/>
              <a:t>the</a:t>
            </a:r>
            <a:r>
              <a:rPr lang="nl-NL" altLang="nl-NL" sz="1600" dirty="0"/>
              <a:t> </a:t>
            </a:r>
            <a:r>
              <a:rPr lang="nl-NL" altLang="nl-NL" sz="1600" dirty="0" smtClean="0"/>
              <a:t>private ECU)</a:t>
            </a:r>
          </a:p>
          <a:p>
            <a:pPr lvl="1"/>
            <a:r>
              <a:rPr lang="nl-NL" altLang="nl-NL" sz="1600" dirty="0" smtClean="0"/>
              <a:t>Markets </a:t>
            </a:r>
            <a:r>
              <a:rPr lang="nl-NL" altLang="nl-NL" sz="1600" dirty="0" err="1" smtClean="0"/>
              <a:t>should</a:t>
            </a:r>
            <a:r>
              <a:rPr lang="nl-NL" altLang="nl-NL" sz="1600" dirty="0" smtClean="0"/>
              <a:t> start </a:t>
            </a:r>
            <a:r>
              <a:rPr lang="nl-NL" altLang="nl-NL" sz="1600" dirty="0" err="1" smtClean="0"/>
              <a:t>to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denominate</a:t>
            </a:r>
            <a:r>
              <a:rPr lang="nl-NL" altLang="nl-NL" sz="1600" dirty="0" smtClean="0"/>
              <a:t> commodity </a:t>
            </a:r>
            <a:r>
              <a:rPr lang="nl-NL" altLang="nl-NL" sz="1600" dirty="0" err="1" smtClean="0"/>
              <a:t>prices</a:t>
            </a:r>
            <a:r>
              <a:rPr lang="nl-NL" altLang="nl-NL" sz="1600" dirty="0" smtClean="0"/>
              <a:t> in SDR</a:t>
            </a:r>
            <a:endParaRPr lang="nl-NL" altLang="nl-NL" sz="1600" dirty="0"/>
          </a:p>
          <a:p>
            <a:pPr lvl="1" eaLnBrk="1" hangingPunct="1"/>
            <a:endParaRPr lang="nl-NL" altLang="nl-NL" sz="1600" dirty="0"/>
          </a:p>
          <a:p>
            <a:pPr eaLnBrk="1" hangingPunct="1"/>
            <a:r>
              <a:rPr lang="nl-NL" altLang="nl-NL" sz="1600" dirty="0"/>
              <a:t>More </a:t>
            </a:r>
            <a:r>
              <a:rPr lang="nl-NL" altLang="nl-NL" sz="1600" dirty="0" err="1"/>
              <a:t>currencies</a:t>
            </a:r>
            <a:r>
              <a:rPr lang="nl-NL" altLang="nl-NL" sz="1600" dirty="0"/>
              <a:t> </a:t>
            </a:r>
            <a:r>
              <a:rPr lang="nl-NL" altLang="nl-NL" sz="1600" dirty="0" err="1"/>
              <a:t>into</a:t>
            </a:r>
            <a:r>
              <a:rPr lang="nl-NL" altLang="nl-NL" sz="1600" dirty="0"/>
              <a:t> the SDR</a:t>
            </a:r>
          </a:p>
          <a:p>
            <a:pPr lvl="1" eaLnBrk="1" hangingPunct="1"/>
            <a:r>
              <a:rPr lang="nl-NL" altLang="nl-NL" sz="1600" dirty="0"/>
              <a:t>But </a:t>
            </a:r>
            <a:r>
              <a:rPr lang="nl-NL" altLang="nl-NL" sz="1600" dirty="0" err="1"/>
              <a:t>not</a:t>
            </a:r>
            <a:r>
              <a:rPr lang="nl-NL" altLang="nl-NL" sz="1600" dirty="0"/>
              <a:t> </a:t>
            </a:r>
            <a:r>
              <a:rPr lang="nl-NL" altLang="nl-NL" sz="1600" dirty="0" err="1"/>
              <a:t>including</a:t>
            </a:r>
            <a:r>
              <a:rPr lang="nl-NL" altLang="nl-NL" sz="1600" dirty="0"/>
              <a:t> </a:t>
            </a:r>
            <a:r>
              <a:rPr lang="nl-NL" altLang="nl-NL" sz="1600" dirty="0" err="1"/>
              <a:t>all</a:t>
            </a:r>
            <a:r>
              <a:rPr lang="nl-NL" altLang="nl-NL" sz="1600" dirty="0"/>
              <a:t> member </a:t>
            </a:r>
            <a:r>
              <a:rPr lang="nl-NL" altLang="nl-NL" sz="1600" dirty="0" err="1"/>
              <a:t>currencies</a:t>
            </a:r>
            <a:r>
              <a:rPr lang="nl-NL" altLang="nl-NL" sz="1600" dirty="0"/>
              <a:t> (</a:t>
            </a:r>
            <a:r>
              <a:rPr lang="nl-NL" altLang="nl-NL" sz="1600" dirty="0" err="1"/>
              <a:t>inpractible</a:t>
            </a:r>
            <a:r>
              <a:rPr lang="nl-NL" altLang="nl-NL" sz="1600" dirty="0"/>
              <a:t>)</a:t>
            </a:r>
          </a:p>
          <a:p>
            <a:pPr lvl="1" eaLnBrk="1" hangingPunct="1"/>
            <a:r>
              <a:rPr lang="nl-NL" altLang="nl-NL" sz="1600" dirty="0" err="1"/>
              <a:t>Including</a:t>
            </a:r>
            <a:r>
              <a:rPr lang="nl-NL" altLang="nl-NL" sz="1600" dirty="0"/>
              <a:t> (max.) the ten </a:t>
            </a:r>
            <a:r>
              <a:rPr lang="nl-NL" altLang="nl-NL" sz="1600" dirty="0" err="1"/>
              <a:t>largest</a:t>
            </a:r>
            <a:r>
              <a:rPr lang="nl-NL" altLang="nl-NL" sz="1600" dirty="0"/>
              <a:t> (</a:t>
            </a:r>
            <a:r>
              <a:rPr lang="nl-NL" altLang="nl-NL" sz="1600" dirty="0" err="1"/>
              <a:t>key</a:t>
            </a:r>
            <a:r>
              <a:rPr lang="nl-NL" altLang="nl-NL" sz="1600" dirty="0"/>
              <a:t>) </a:t>
            </a:r>
            <a:r>
              <a:rPr lang="nl-NL" altLang="nl-NL" sz="1600" dirty="0" err="1"/>
              <a:t>currencies</a:t>
            </a:r>
            <a:r>
              <a:rPr lang="nl-NL" altLang="nl-NL" sz="1600" dirty="0"/>
              <a:t> in the </a:t>
            </a:r>
            <a:r>
              <a:rPr lang="nl-NL" altLang="nl-NL" sz="1600" dirty="0" err="1"/>
              <a:t>world</a:t>
            </a:r>
            <a:endParaRPr lang="nl-NL" altLang="nl-NL" sz="1600" dirty="0"/>
          </a:p>
          <a:p>
            <a:pPr lvl="1" eaLnBrk="1" hangingPunct="1"/>
            <a:r>
              <a:rPr lang="nl-NL" altLang="nl-NL" sz="1600" dirty="0" err="1"/>
              <a:t>Only</a:t>
            </a:r>
            <a:r>
              <a:rPr lang="nl-NL" altLang="nl-NL" sz="1600" dirty="0"/>
              <a:t> </a:t>
            </a:r>
            <a:r>
              <a:rPr lang="nl-NL" altLang="nl-NL" sz="1600" dirty="0" err="1"/>
              <a:t>fully</a:t>
            </a:r>
            <a:r>
              <a:rPr lang="nl-NL" altLang="nl-NL" sz="1600" dirty="0"/>
              <a:t> convertible </a:t>
            </a:r>
            <a:r>
              <a:rPr lang="nl-NL" altLang="nl-NL" sz="1600" dirty="0" err="1"/>
              <a:t>currencies</a:t>
            </a:r>
            <a:r>
              <a:rPr lang="nl-NL" altLang="nl-NL" sz="1600" dirty="0"/>
              <a:t> are </a:t>
            </a:r>
            <a:r>
              <a:rPr lang="nl-NL" altLang="nl-NL" sz="1600" dirty="0" err="1"/>
              <a:t>to</a:t>
            </a:r>
            <a:r>
              <a:rPr lang="nl-NL" altLang="nl-NL" sz="1600" dirty="0"/>
              <a:t> </a:t>
            </a:r>
            <a:r>
              <a:rPr lang="nl-NL" altLang="nl-NL" sz="1600" dirty="0" err="1"/>
              <a:t>be</a:t>
            </a:r>
            <a:r>
              <a:rPr lang="nl-NL" altLang="nl-NL" sz="1600" dirty="0"/>
              <a:t> </a:t>
            </a:r>
            <a:r>
              <a:rPr lang="nl-NL" altLang="nl-NL" sz="1600" dirty="0" err="1" smtClean="0"/>
              <a:t>included</a:t>
            </a:r>
            <a:r>
              <a:rPr lang="nl-NL" altLang="nl-NL" sz="1600" dirty="0" smtClean="0"/>
              <a:t> (</a:t>
            </a:r>
            <a:r>
              <a:rPr lang="nl-NL" altLang="nl-NL" sz="1600" dirty="0" err="1" smtClean="0"/>
              <a:t>note</a:t>
            </a:r>
            <a:r>
              <a:rPr lang="nl-NL" altLang="nl-NL" sz="1600" dirty="0" smtClean="0"/>
              <a:t>: the renminbi is </a:t>
            </a:r>
            <a:r>
              <a:rPr lang="nl-NL" altLang="nl-NL" sz="1600" dirty="0" err="1" smtClean="0"/>
              <a:t>not</a:t>
            </a:r>
            <a:r>
              <a:rPr lang="nl-NL" altLang="nl-NL" sz="1600" dirty="0" smtClean="0"/>
              <a:t>!)</a:t>
            </a:r>
            <a:endParaRPr lang="nl-NL" altLang="nl-NL" sz="1600" dirty="0"/>
          </a:p>
          <a:p>
            <a:pPr eaLnBrk="1" hangingPunct="1"/>
            <a:endParaRPr lang="nl-NL" altLang="nl-NL" sz="1600" dirty="0"/>
          </a:p>
          <a:p>
            <a:pPr eaLnBrk="1" hangingPunct="1"/>
            <a:r>
              <a:rPr lang="nl-NL" altLang="nl-NL" sz="1600" dirty="0" err="1"/>
              <a:t>Other</a:t>
            </a:r>
            <a:r>
              <a:rPr lang="nl-NL" altLang="nl-NL" sz="1600" dirty="0"/>
              <a:t> </a:t>
            </a:r>
            <a:r>
              <a:rPr lang="nl-NL" altLang="nl-NL" sz="1600" dirty="0" err="1"/>
              <a:t>currencies</a:t>
            </a:r>
            <a:r>
              <a:rPr lang="nl-NL" altLang="nl-NL" sz="1600" dirty="0"/>
              <a:t> are free in </a:t>
            </a:r>
            <a:r>
              <a:rPr lang="nl-NL" altLang="nl-NL" sz="1600" dirty="0" err="1"/>
              <a:t>their</a:t>
            </a:r>
            <a:r>
              <a:rPr lang="nl-NL" altLang="nl-NL" sz="1600" dirty="0"/>
              <a:t> policy </a:t>
            </a:r>
            <a:r>
              <a:rPr lang="nl-NL" altLang="nl-NL" sz="1600" dirty="0" smtClean="0"/>
              <a:t>regime. </a:t>
            </a:r>
          </a:p>
          <a:p>
            <a:pPr eaLnBrk="1" hangingPunct="1"/>
            <a:r>
              <a:rPr lang="nl-NL" altLang="nl-NL" sz="1600" dirty="0" smtClean="0"/>
              <a:t>The </a:t>
            </a:r>
            <a:r>
              <a:rPr lang="nl-NL" altLang="nl-NL" sz="1600" dirty="0" err="1"/>
              <a:t>result</a:t>
            </a:r>
            <a:r>
              <a:rPr lang="nl-NL" altLang="nl-NL" sz="1600" dirty="0"/>
              <a:t>: </a:t>
            </a:r>
            <a:r>
              <a:rPr lang="nl-NL" altLang="nl-NL" sz="1600" dirty="0" err="1"/>
              <a:t>floating</a:t>
            </a:r>
            <a:r>
              <a:rPr lang="nl-NL" altLang="nl-NL" sz="1600" dirty="0"/>
              <a:t> </a:t>
            </a:r>
            <a:r>
              <a:rPr lang="nl-NL" altLang="nl-NL" sz="1600" dirty="0" err="1"/>
              <a:t>currency</a:t>
            </a:r>
            <a:r>
              <a:rPr lang="nl-NL" altLang="nl-NL" sz="1600" dirty="0"/>
              <a:t> </a:t>
            </a:r>
            <a:r>
              <a:rPr lang="nl-NL" altLang="nl-NL" sz="1600" dirty="0" err="1" smtClean="0"/>
              <a:t>blocks</a:t>
            </a:r>
            <a:r>
              <a:rPr lang="nl-NL" altLang="nl-NL" sz="1600" dirty="0" smtClean="0"/>
              <a:t>, </a:t>
            </a:r>
            <a:r>
              <a:rPr lang="nl-NL" altLang="nl-NL" sz="1600" dirty="0" err="1" smtClean="0"/>
              <a:t>around</a:t>
            </a:r>
            <a:r>
              <a:rPr lang="nl-NL" altLang="nl-NL" sz="1600" dirty="0" smtClean="0"/>
              <a:t> a SDR </a:t>
            </a:r>
            <a:r>
              <a:rPr lang="nl-NL" altLang="nl-NL" sz="1600" dirty="0" smtClean="0"/>
              <a:t>standard</a:t>
            </a:r>
            <a:endParaRPr lang="nl-NL" altLang="nl-NL" sz="1600" dirty="0"/>
          </a:p>
          <a:p>
            <a:pPr lvl="1" eaLnBrk="1" hangingPunct="1">
              <a:buFontTx/>
              <a:buNone/>
            </a:pPr>
            <a:r>
              <a:rPr lang="nl-NL" altLang="nl-NL" sz="1600" dirty="0"/>
              <a:t> </a:t>
            </a:r>
          </a:p>
          <a:p>
            <a:pPr eaLnBrk="1" hangingPunct="1">
              <a:buFont typeface="Times" pitchFamily="18" charset="0"/>
              <a:buNone/>
            </a:pPr>
            <a:endParaRPr lang="en-US" altLang="nl-NL" sz="1600" dirty="0"/>
          </a:p>
        </p:txBody>
      </p:sp>
      <p:sp>
        <p:nvSpPr>
          <p:cNvPr id="27650" name="Titel 1"/>
          <p:cNvSpPr>
            <a:spLocks noGrp="1"/>
          </p:cNvSpPr>
          <p:nvPr>
            <p:ph type="title" idx="4294967295"/>
          </p:nvPr>
        </p:nvSpPr>
        <p:spPr>
          <a:xfrm>
            <a:off x="1224500" y="205979"/>
            <a:ext cx="6090699" cy="857250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nl-NL" altLang="nl-NL" sz="2800" dirty="0"/>
              <a:t>A </a:t>
            </a:r>
            <a:r>
              <a:rPr lang="nl-NL" altLang="nl-NL" sz="2800" dirty="0" err="1"/>
              <a:t>redesigned</a:t>
            </a:r>
            <a:r>
              <a:rPr lang="nl-NL" altLang="nl-NL" sz="2800" dirty="0"/>
              <a:t> SDR</a:t>
            </a:r>
            <a:endParaRPr lang="en-US" altLang="nl-NL" sz="2800" dirty="0"/>
          </a:p>
        </p:txBody>
      </p:sp>
    </p:spTree>
    <p:extLst>
      <p:ext uri="{BB962C8B-B14F-4D97-AF65-F5344CB8AC3E}">
        <p14:creationId xmlns:p14="http://schemas.microsoft.com/office/powerpoint/2010/main" val="108049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ijdelijke aanduiding voor inhoud 2"/>
          <p:cNvSpPr>
            <a:spLocks noGrp="1"/>
          </p:cNvSpPr>
          <p:nvPr>
            <p:ph type="body" sz="quarter" idx="4294967295"/>
          </p:nvPr>
        </p:nvSpPr>
        <p:spPr>
          <a:xfrm>
            <a:off x="621507" y="1079898"/>
            <a:ext cx="7086600" cy="3726656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nl-NL" altLang="nl-NL" sz="1600" dirty="0" err="1"/>
              <a:t>Removal</a:t>
            </a:r>
            <a:r>
              <a:rPr lang="nl-NL" altLang="nl-NL" sz="1600" dirty="0"/>
              <a:t> of wrong incentives, </a:t>
            </a:r>
            <a:r>
              <a:rPr lang="nl-NL" altLang="nl-NL" sz="1600" dirty="0" err="1"/>
              <a:t>such</a:t>
            </a:r>
            <a:r>
              <a:rPr lang="nl-NL" altLang="nl-NL" sz="1600" dirty="0"/>
              <a:t> as</a:t>
            </a:r>
          </a:p>
          <a:p>
            <a:pPr lvl="1">
              <a:defRPr/>
            </a:pPr>
            <a:r>
              <a:rPr lang="nl-NL" altLang="nl-NL" sz="1600" dirty="0"/>
              <a:t>Building of </a:t>
            </a:r>
            <a:r>
              <a:rPr lang="nl-NL" altLang="nl-NL" sz="1600" dirty="0" err="1"/>
              <a:t>unnecessary</a:t>
            </a:r>
            <a:r>
              <a:rPr lang="nl-NL" altLang="nl-NL" sz="1600" dirty="0"/>
              <a:t> high reserve levels</a:t>
            </a:r>
          </a:p>
          <a:p>
            <a:pPr lvl="1">
              <a:defRPr/>
            </a:pPr>
            <a:r>
              <a:rPr lang="nl-NL" altLang="nl-NL" sz="1600" dirty="0" err="1"/>
              <a:t>Creation</a:t>
            </a:r>
            <a:r>
              <a:rPr lang="nl-NL" altLang="nl-NL" sz="1600" dirty="0"/>
              <a:t> of large deficits </a:t>
            </a:r>
            <a:r>
              <a:rPr lang="nl-NL" altLang="nl-NL" sz="1600" dirty="0" err="1"/>
              <a:t>and</a:t>
            </a:r>
            <a:r>
              <a:rPr lang="nl-NL" altLang="nl-NL" sz="1600" dirty="0"/>
              <a:t> </a:t>
            </a:r>
            <a:r>
              <a:rPr lang="nl-NL" altLang="nl-NL" sz="1600" dirty="0" err="1"/>
              <a:t>debts</a:t>
            </a:r>
            <a:r>
              <a:rPr lang="nl-NL" altLang="nl-NL" sz="1600" dirty="0"/>
              <a:t> </a:t>
            </a:r>
            <a:r>
              <a:rPr lang="nl-NL" altLang="nl-NL" sz="1600" dirty="0" err="1"/>
              <a:t>by</a:t>
            </a:r>
            <a:r>
              <a:rPr lang="nl-NL" altLang="nl-NL" sz="1600" dirty="0"/>
              <a:t> anchor country</a:t>
            </a:r>
          </a:p>
          <a:p>
            <a:pPr lvl="1">
              <a:defRPr/>
            </a:pPr>
            <a:endParaRPr lang="nl-NL" altLang="nl-NL" sz="1600" dirty="0"/>
          </a:p>
          <a:p>
            <a:pPr>
              <a:defRPr/>
            </a:pPr>
            <a:r>
              <a:rPr lang="nl-NL" altLang="nl-NL" sz="1600" dirty="0" err="1"/>
              <a:t>Elimination</a:t>
            </a:r>
            <a:r>
              <a:rPr lang="nl-NL" altLang="nl-NL" sz="1600" dirty="0"/>
              <a:t> of trend </a:t>
            </a:r>
            <a:r>
              <a:rPr lang="nl-NL" altLang="nl-NL" sz="1600" dirty="0" err="1"/>
              <a:t>towards</a:t>
            </a:r>
            <a:r>
              <a:rPr lang="nl-NL" altLang="nl-NL" sz="1600" dirty="0"/>
              <a:t> </a:t>
            </a:r>
            <a:r>
              <a:rPr lang="nl-NL" altLang="nl-NL" sz="1600" dirty="0" err="1"/>
              <a:t>global</a:t>
            </a:r>
            <a:r>
              <a:rPr lang="nl-NL" altLang="nl-NL" sz="1600" dirty="0"/>
              <a:t> </a:t>
            </a:r>
            <a:r>
              <a:rPr lang="nl-NL" altLang="nl-NL" sz="1600" dirty="0" err="1" smtClean="0"/>
              <a:t>balance</a:t>
            </a:r>
            <a:r>
              <a:rPr lang="nl-NL" altLang="nl-NL" sz="1600" dirty="0" smtClean="0"/>
              <a:t> of </a:t>
            </a:r>
            <a:r>
              <a:rPr lang="nl-NL" altLang="nl-NL" sz="1600" dirty="0" err="1" smtClean="0"/>
              <a:t>payments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imbalances</a:t>
            </a:r>
            <a:endParaRPr lang="nl-NL" altLang="nl-NL" sz="1600" dirty="0"/>
          </a:p>
          <a:p>
            <a:pPr>
              <a:defRPr/>
            </a:pPr>
            <a:endParaRPr lang="nl-NL" altLang="nl-NL" sz="1600" dirty="0"/>
          </a:p>
          <a:p>
            <a:pPr>
              <a:defRPr/>
            </a:pPr>
            <a:r>
              <a:rPr lang="nl-NL" altLang="nl-NL" sz="1600" dirty="0"/>
              <a:t>Right incentives: </a:t>
            </a:r>
            <a:r>
              <a:rPr lang="nl-NL" altLang="nl-NL" sz="1600" dirty="0" err="1"/>
              <a:t>influence</a:t>
            </a:r>
            <a:r>
              <a:rPr lang="nl-NL" altLang="nl-NL" sz="1600" dirty="0"/>
              <a:t> of </a:t>
            </a:r>
            <a:r>
              <a:rPr lang="nl-NL" altLang="nl-NL" sz="1600" dirty="0" err="1"/>
              <a:t>weaker</a:t>
            </a:r>
            <a:r>
              <a:rPr lang="nl-NL" altLang="nl-NL" sz="1600" dirty="0"/>
              <a:t> </a:t>
            </a:r>
            <a:r>
              <a:rPr lang="nl-NL" altLang="nl-NL" sz="1600" dirty="0" err="1"/>
              <a:t>currencies</a:t>
            </a:r>
            <a:r>
              <a:rPr lang="nl-NL" altLang="nl-NL" sz="1600" dirty="0"/>
              <a:t> </a:t>
            </a:r>
            <a:r>
              <a:rPr lang="nl-NL" altLang="nl-NL" sz="1600" dirty="0" err="1"/>
              <a:t>declines</a:t>
            </a:r>
            <a:r>
              <a:rPr lang="nl-NL" altLang="nl-NL" sz="1600" dirty="0"/>
              <a:t>, </a:t>
            </a:r>
            <a:r>
              <a:rPr lang="nl-NL" altLang="nl-NL" sz="1600" dirty="0" err="1"/>
              <a:t>and</a:t>
            </a:r>
            <a:r>
              <a:rPr lang="nl-NL" altLang="nl-NL" sz="1600" dirty="0"/>
              <a:t> of </a:t>
            </a:r>
            <a:r>
              <a:rPr lang="nl-NL" altLang="nl-NL" sz="1600" dirty="0" err="1"/>
              <a:t>stronger</a:t>
            </a:r>
            <a:r>
              <a:rPr lang="nl-NL" altLang="nl-NL" sz="1600" dirty="0"/>
              <a:t> </a:t>
            </a:r>
            <a:r>
              <a:rPr lang="nl-NL" altLang="nl-NL" sz="1600" dirty="0" err="1"/>
              <a:t>countries</a:t>
            </a:r>
            <a:r>
              <a:rPr lang="nl-NL" altLang="nl-NL" sz="1600" dirty="0"/>
              <a:t> </a:t>
            </a:r>
            <a:r>
              <a:rPr lang="nl-NL" altLang="nl-NL" sz="1600" dirty="0" err="1"/>
              <a:t>increase</a:t>
            </a:r>
            <a:r>
              <a:rPr lang="nl-NL" altLang="nl-NL" sz="1600" dirty="0"/>
              <a:t> </a:t>
            </a:r>
            <a:r>
              <a:rPr lang="nl-NL" altLang="nl-NL" sz="1600" dirty="0">
                <a:sym typeface="Wingdings" pitchFamily="2" charset="2"/>
              </a:rPr>
              <a:t> </a:t>
            </a:r>
            <a:r>
              <a:rPr lang="nl-NL" altLang="nl-NL" sz="1600" dirty="0" err="1">
                <a:sym typeface="Wingdings" pitchFamily="2" charset="2"/>
              </a:rPr>
              <a:t>gradual</a:t>
            </a:r>
            <a:r>
              <a:rPr lang="nl-NL" altLang="nl-NL" sz="1600" dirty="0">
                <a:sym typeface="Wingdings" pitchFamily="2" charset="2"/>
              </a:rPr>
              <a:t> </a:t>
            </a:r>
            <a:r>
              <a:rPr lang="nl-NL" altLang="nl-NL" sz="1600" dirty="0" err="1" smtClean="0">
                <a:sym typeface="Wingdings" pitchFamily="2" charset="2"/>
              </a:rPr>
              <a:t>and</a:t>
            </a:r>
            <a:r>
              <a:rPr lang="nl-NL" altLang="nl-NL" sz="1600" dirty="0" smtClean="0">
                <a:sym typeface="Wingdings" pitchFamily="2" charset="2"/>
              </a:rPr>
              <a:t> </a:t>
            </a:r>
            <a:r>
              <a:rPr lang="nl-NL" altLang="nl-NL" sz="1600" dirty="0" err="1" smtClean="0">
                <a:sym typeface="Wingdings" pitchFamily="2" charset="2"/>
              </a:rPr>
              <a:t>flexible</a:t>
            </a:r>
            <a:r>
              <a:rPr lang="nl-NL" altLang="nl-NL" sz="1600" dirty="0" smtClean="0">
                <a:sym typeface="Wingdings" pitchFamily="2" charset="2"/>
              </a:rPr>
              <a:t> </a:t>
            </a:r>
            <a:r>
              <a:rPr lang="nl-NL" altLang="nl-NL" sz="1600" dirty="0" err="1" smtClean="0">
                <a:sym typeface="Wingdings" pitchFamily="2" charset="2"/>
              </a:rPr>
              <a:t>process</a:t>
            </a:r>
            <a:endParaRPr lang="nl-NL" altLang="nl-NL" sz="1600" dirty="0"/>
          </a:p>
          <a:p>
            <a:pPr>
              <a:defRPr/>
            </a:pPr>
            <a:endParaRPr lang="nl-NL" altLang="nl-NL" sz="1600" dirty="0"/>
          </a:p>
          <a:p>
            <a:pPr>
              <a:defRPr/>
            </a:pPr>
            <a:r>
              <a:rPr lang="nl-NL" altLang="nl-NL" sz="1600" dirty="0" err="1" smtClean="0"/>
              <a:t>Stability</a:t>
            </a:r>
            <a:r>
              <a:rPr lang="nl-NL" altLang="nl-NL" sz="1600" dirty="0" smtClean="0"/>
              <a:t> of </a:t>
            </a:r>
            <a:r>
              <a:rPr lang="nl-NL" altLang="nl-NL" sz="1600" dirty="0" err="1" smtClean="0"/>
              <a:t>the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global</a:t>
            </a:r>
            <a:r>
              <a:rPr lang="nl-NL" altLang="nl-NL" sz="1600" dirty="0" smtClean="0"/>
              <a:t> standard is </a:t>
            </a:r>
            <a:r>
              <a:rPr lang="nl-NL" altLang="nl-NL" sz="1600" dirty="0" err="1"/>
              <a:t>not</a:t>
            </a:r>
            <a:r>
              <a:rPr lang="nl-NL" altLang="nl-NL" sz="1600" dirty="0"/>
              <a:t> </a:t>
            </a:r>
            <a:r>
              <a:rPr lang="nl-NL" altLang="nl-NL" sz="1600" dirty="0" err="1" smtClean="0"/>
              <a:t>any</a:t>
            </a:r>
            <a:r>
              <a:rPr lang="nl-NL" altLang="nl-NL" sz="1600" dirty="0" smtClean="0"/>
              <a:t> </a:t>
            </a:r>
            <a:r>
              <a:rPr lang="nl-NL" altLang="nl-NL" sz="1600" dirty="0" err="1" smtClean="0"/>
              <a:t>longer</a:t>
            </a:r>
            <a:r>
              <a:rPr lang="nl-NL" altLang="nl-NL" sz="1600" dirty="0" smtClean="0"/>
              <a:t> </a:t>
            </a:r>
            <a:r>
              <a:rPr lang="nl-NL" altLang="nl-NL" sz="1600" dirty="0" err="1"/>
              <a:t>dependent</a:t>
            </a:r>
            <a:r>
              <a:rPr lang="nl-NL" altLang="nl-NL" sz="1600" dirty="0"/>
              <a:t> on the </a:t>
            </a:r>
            <a:r>
              <a:rPr lang="nl-NL" altLang="nl-NL" sz="1600" dirty="0" err="1"/>
              <a:t>economic</a:t>
            </a:r>
            <a:r>
              <a:rPr lang="nl-NL" altLang="nl-NL" sz="1600" dirty="0"/>
              <a:t> </a:t>
            </a:r>
            <a:r>
              <a:rPr lang="nl-NL" altLang="nl-NL" sz="1600" dirty="0" err="1"/>
              <a:t>policies</a:t>
            </a:r>
            <a:r>
              <a:rPr lang="nl-NL" altLang="nl-NL" sz="1600" dirty="0"/>
              <a:t> of a single country (</a:t>
            </a:r>
            <a:r>
              <a:rPr lang="nl-NL" altLang="nl-NL" sz="1600" dirty="0" err="1"/>
              <a:t>with</a:t>
            </a:r>
            <a:r>
              <a:rPr lang="nl-NL" altLang="nl-NL" sz="1600" dirty="0"/>
              <a:t> wrong incentives</a:t>
            </a:r>
            <a:r>
              <a:rPr lang="nl-NL" altLang="nl-NL" sz="1600" dirty="0" smtClean="0"/>
              <a:t>……)</a:t>
            </a:r>
            <a:endParaRPr lang="nl-NL" altLang="nl-NL" sz="1600" dirty="0"/>
          </a:p>
        </p:txBody>
      </p:sp>
      <p:sp>
        <p:nvSpPr>
          <p:cNvPr id="28674" name="Titel 1"/>
          <p:cNvSpPr>
            <a:spLocks noGrp="1"/>
          </p:cNvSpPr>
          <p:nvPr>
            <p:ph type="title" idx="4294967295"/>
          </p:nvPr>
        </p:nvSpPr>
        <p:spPr>
          <a:xfrm>
            <a:off x="1143000" y="398860"/>
            <a:ext cx="5344716" cy="671513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nl-NL" altLang="nl-NL" sz="2100" dirty="0"/>
              <a:t>A new SDR </a:t>
            </a:r>
            <a:r>
              <a:rPr lang="nl-NL" altLang="nl-NL" sz="2100" dirty="0" err="1"/>
              <a:t>based</a:t>
            </a:r>
            <a:r>
              <a:rPr lang="nl-NL" altLang="nl-NL" sz="2100" dirty="0"/>
              <a:t> system: the </a:t>
            </a:r>
            <a:r>
              <a:rPr lang="nl-NL" altLang="nl-NL" sz="2100" dirty="0" err="1"/>
              <a:t>advantages</a:t>
            </a:r>
            <a:endParaRPr lang="en-US" altLang="nl-NL" sz="2100" dirty="0"/>
          </a:p>
        </p:txBody>
      </p:sp>
    </p:spTree>
    <p:extLst>
      <p:ext uri="{BB962C8B-B14F-4D97-AF65-F5344CB8AC3E}">
        <p14:creationId xmlns:p14="http://schemas.microsoft.com/office/powerpoint/2010/main" val="968426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jdelijke aanduiding voor inhoud 2"/>
          <p:cNvSpPr>
            <a:spLocks noGrp="1"/>
          </p:cNvSpPr>
          <p:nvPr>
            <p:ph type="body" sz="quarter" idx="4294967295"/>
          </p:nvPr>
        </p:nvSpPr>
        <p:spPr>
          <a:xfrm>
            <a:off x="1121135" y="1089328"/>
            <a:ext cx="6367898" cy="3717225"/>
          </a:xfrm>
        </p:spPr>
        <p:txBody>
          <a:bodyPr/>
          <a:lstStyle/>
          <a:p>
            <a:pPr eaLnBrk="1" hangingPunct="1"/>
            <a:r>
              <a:rPr lang="en-US" altLang="nl-NL" sz="1600" dirty="0"/>
              <a:t>More automatic role as lender of last resort decreases the need for huge </a:t>
            </a:r>
            <a:r>
              <a:rPr lang="en-US" altLang="nl-NL" sz="1600" dirty="0" smtClean="0"/>
              <a:t>reserves ==&gt; less incentives to build up large CA-</a:t>
            </a:r>
            <a:r>
              <a:rPr lang="en-US" altLang="nl-NL" sz="1600" dirty="0" err="1" smtClean="0"/>
              <a:t>surplusses</a:t>
            </a:r>
            <a:endParaRPr lang="en-US" altLang="nl-NL" sz="1600" dirty="0"/>
          </a:p>
          <a:p>
            <a:pPr eaLnBrk="1" hangingPunct="1"/>
            <a:endParaRPr lang="en-US" altLang="nl-NL" sz="1600" dirty="0"/>
          </a:p>
          <a:p>
            <a:pPr eaLnBrk="1" hangingPunct="1"/>
            <a:r>
              <a:rPr lang="en-US" altLang="nl-NL" sz="1600" dirty="0"/>
              <a:t>Monitoring of balance of payments positions of both deficit and surplus countries</a:t>
            </a:r>
          </a:p>
          <a:p>
            <a:pPr eaLnBrk="1" hangingPunct="1"/>
            <a:endParaRPr lang="en-US" altLang="nl-NL" sz="1600" dirty="0"/>
          </a:p>
          <a:p>
            <a:pPr eaLnBrk="1" hangingPunct="1"/>
            <a:r>
              <a:rPr lang="en-US" altLang="nl-NL" sz="1600" dirty="0" smtClean="0">
                <a:sym typeface="Wingdings" pitchFamily="2" charset="2"/>
              </a:rPr>
              <a:t>More </a:t>
            </a:r>
            <a:r>
              <a:rPr lang="en-US" altLang="nl-NL" sz="1600" dirty="0">
                <a:sym typeface="Wingdings" pitchFamily="2" charset="2"/>
              </a:rPr>
              <a:t>balanced representation in IMF and World Bank</a:t>
            </a:r>
          </a:p>
          <a:p>
            <a:pPr lvl="1" eaLnBrk="1" hangingPunct="1"/>
            <a:r>
              <a:rPr lang="en-US" altLang="nl-NL" sz="1600" dirty="0">
                <a:sym typeface="Wingdings" pitchFamily="2" charset="2"/>
              </a:rPr>
              <a:t>No place for individual European countries?</a:t>
            </a:r>
          </a:p>
          <a:p>
            <a:pPr lvl="1" eaLnBrk="1" hangingPunct="1"/>
            <a:r>
              <a:rPr lang="en-US" altLang="nl-NL" sz="1600" dirty="0">
                <a:sym typeface="Wingdings" pitchFamily="2" charset="2"/>
              </a:rPr>
              <a:t>Less influence for traditional industrial countries</a:t>
            </a:r>
          </a:p>
          <a:p>
            <a:pPr lvl="1" eaLnBrk="1" hangingPunct="1"/>
            <a:r>
              <a:rPr lang="en-US" altLang="nl-NL" sz="1600" dirty="0">
                <a:sym typeface="Wingdings" pitchFamily="2" charset="2"/>
              </a:rPr>
              <a:t>More influence for emerging economies</a:t>
            </a:r>
            <a:endParaRPr lang="en-US" altLang="nl-NL" sz="1600" dirty="0"/>
          </a:p>
          <a:p>
            <a:pPr eaLnBrk="1" hangingPunct="1"/>
            <a:endParaRPr lang="en-US" altLang="nl-NL" sz="1600" dirty="0" smtClean="0"/>
          </a:p>
          <a:p>
            <a:pPr eaLnBrk="1" hangingPunct="1"/>
            <a:r>
              <a:rPr lang="en-US" altLang="nl-NL" sz="1600" dirty="0" smtClean="0"/>
              <a:t>Maybe managing the SDR </a:t>
            </a:r>
            <a:r>
              <a:rPr lang="en-US" altLang="nl-NL" sz="1600" dirty="0"/>
              <a:t>c</a:t>
            </a:r>
            <a:r>
              <a:rPr lang="en-US" altLang="nl-NL" sz="1600" dirty="0" smtClean="0"/>
              <a:t>ould </a:t>
            </a:r>
            <a:r>
              <a:rPr lang="en-US" altLang="nl-NL" sz="1600" dirty="0" smtClean="0"/>
              <a:t>be outsourced to the BIS</a:t>
            </a:r>
            <a:endParaRPr lang="en-US" altLang="nl-NL" sz="1600" dirty="0"/>
          </a:p>
          <a:p>
            <a:pPr eaLnBrk="1" hangingPunct="1"/>
            <a:endParaRPr lang="en-US" altLang="nl-NL" sz="1600" dirty="0"/>
          </a:p>
          <a:p>
            <a:pPr eaLnBrk="1" hangingPunct="1"/>
            <a:endParaRPr lang="en-US" altLang="nl-NL" sz="1600" dirty="0"/>
          </a:p>
        </p:txBody>
      </p:sp>
      <p:sp>
        <p:nvSpPr>
          <p:cNvPr id="25602" name="Titel 1"/>
          <p:cNvSpPr>
            <a:spLocks noGrp="1"/>
          </p:cNvSpPr>
          <p:nvPr>
            <p:ph type="title" idx="4294967295"/>
          </p:nvPr>
        </p:nvSpPr>
        <p:spPr>
          <a:xfrm>
            <a:off x="1143000" y="205979"/>
            <a:ext cx="6172200" cy="857250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en-US" altLang="nl-NL" sz="1800" dirty="0"/>
              <a:t>Necessary precondition: </a:t>
            </a:r>
            <a:r>
              <a:rPr lang="en-US" altLang="nl-NL" dirty="0" smtClean="0"/>
              <a:t/>
            </a:r>
            <a:br>
              <a:rPr lang="en-US" altLang="nl-NL" dirty="0" smtClean="0"/>
            </a:br>
            <a:r>
              <a:rPr lang="en-US" altLang="nl-NL" dirty="0" smtClean="0"/>
              <a:t>A new role for the IMF</a:t>
            </a:r>
          </a:p>
        </p:txBody>
      </p:sp>
    </p:spTree>
    <p:extLst>
      <p:ext uri="{BB962C8B-B14F-4D97-AF65-F5344CB8AC3E}">
        <p14:creationId xmlns:p14="http://schemas.microsoft.com/office/powerpoint/2010/main" val="3265129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dirty="0" smtClean="0"/>
              <a:t>Conclusion</a:t>
            </a:r>
            <a:endParaRPr lang="nl-NL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1C4A5-98F2-7545-875B-39B2F4500447}" type="slidenum">
              <a:rPr lang="en-GB" noProof="0" smtClean="0"/>
              <a:pPr/>
              <a:t>16</a:t>
            </a:fld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475815" y="1177169"/>
            <a:ext cx="7804586" cy="3685348"/>
          </a:xfrm>
        </p:spPr>
        <p:txBody>
          <a:bodyPr/>
          <a:lstStyle/>
          <a:p>
            <a:r>
              <a:rPr lang="en-GB" sz="1800" dirty="0" smtClean="0"/>
              <a:t>A global currency, based on the currency of a prominent country, is by definition unstable. </a:t>
            </a:r>
          </a:p>
          <a:p>
            <a:endParaRPr lang="en-GB" sz="1800" dirty="0" smtClean="0"/>
          </a:p>
          <a:p>
            <a:r>
              <a:rPr lang="en-GB" sz="1800" dirty="0" smtClean="0"/>
              <a:t>As long as the Eurozone is not an effective Optimal Currency Area, it is not very wise to strive after a more prominent role of the euro. It simply may aggravate the tensions in the </a:t>
            </a:r>
            <a:r>
              <a:rPr lang="en-GB" sz="1800" dirty="0"/>
              <a:t>E</a:t>
            </a:r>
            <a:r>
              <a:rPr lang="en-GB" sz="1800" dirty="0" smtClean="0"/>
              <a:t>urozone. </a:t>
            </a:r>
          </a:p>
          <a:p>
            <a:endParaRPr lang="en-GB" sz="1800" dirty="0" smtClean="0"/>
          </a:p>
          <a:p>
            <a:r>
              <a:rPr lang="en-GB" sz="1800" dirty="0" smtClean="0"/>
              <a:t>In the short term, it is imperative to strengthen EMU’s weaknesses</a:t>
            </a:r>
            <a:endParaRPr lang="en-GB" sz="1800" dirty="0"/>
          </a:p>
          <a:p>
            <a:endParaRPr lang="en-GB" sz="1800" dirty="0" smtClean="0"/>
          </a:p>
          <a:p>
            <a:r>
              <a:rPr lang="en-GB" sz="1800" dirty="0" smtClean="0"/>
              <a:t>In the longer term, a euro which is more or less at par (in importance) with the US dollar is a good thing, but preferably  in the context of a global SDR-standard</a:t>
            </a:r>
            <a:endParaRPr lang="en-GB" sz="1800" dirty="0"/>
          </a:p>
          <a:p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307655163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4"/>
          <p:cNvSpPr txBox="1">
            <a:spLocks/>
          </p:cNvSpPr>
          <p:nvPr/>
        </p:nvSpPr>
        <p:spPr>
          <a:xfrm>
            <a:off x="376928" y="2842161"/>
            <a:ext cx="5863512" cy="578426"/>
          </a:xfrm>
          <a:custGeom>
            <a:avLst/>
            <a:gdLst>
              <a:gd name="connsiteX0" fmla="*/ 0 w 6151950"/>
              <a:gd name="connsiteY0" fmla="*/ 0 h 1269833"/>
              <a:gd name="connsiteX1" fmla="*/ 5999989 w 6151950"/>
              <a:gd name="connsiteY1" fmla="*/ 0 h 1269833"/>
              <a:gd name="connsiteX2" fmla="*/ 6151950 w 6151950"/>
              <a:gd name="connsiteY2" fmla="*/ 151961 h 1269833"/>
              <a:gd name="connsiteX3" fmla="*/ 6151950 w 6151950"/>
              <a:gd name="connsiteY3" fmla="*/ 1269833 h 1269833"/>
              <a:gd name="connsiteX4" fmla="*/ 0 w 6151950"/>
              <a:gd name="connsiteY4" fmla="*/ 1269833 h 1269833"/>
              <a:gd name="connsiteX5" fmla="*/ 0 w 6151950"/>
              <a:gd name="connsiteY5" fmla="*/ 0 h 1269833"/>
              <a:gd name="connsiteX0" fmla="*/ 0 w 6151950"/>
              <a:gd name="connsiteY0" fmla="*/ 0 h 1278300"/>
              <a:gd name="connsiteX1" fmla="*/ 5999989 w 6151950"/>
              <a:gd name="connsiteY1" fmla="*/ 0 h 1278300"/>
              <a:gd name="connsiteX2" fmla="*/ 6151950 w 6151950"/>
              <a:gd name="connsiteY2" fmla="*/ 151961 h 1278300"/>
              <a:gd name="connsiteX3" fmla="*/ 5999550 w 6151950"/>
              <a:gd name="connsiteY3" fmla="*/ 1278300 h 1278300"/>
              <a:gd name="connsiteX4" fmla="*/ 0 w 6151950"/>
              <a:gd name="connsiteY4" fmla="*/ 1269833 h 1278300"/>
              <a:gd name="connsiteX5" fmla="*/ 0 w 6151950"/>
              <a:gd name="connsiteY5" fmla="*/ 0 h 1278300"/>
              <a:gd name="connsiteX0" fmla="*/ 0 w 6151950"/>
              <a:gd name="connsiteY0" fmla="*/ 0 h 1278300"/>
              <a:gd name="connsiteX1" fmla="*/ 5999989 w 6151950"/>
              <a:gd name="connsiteY1" fmla="*/ 0 h 1278300"/>
              <a:gd name="connsiteX2" fmla="*/ 6151950 w 6151950"/>
              <a:gd name="connsiteY2" fmla="*/ 151961 h 1278300"/>
              <a:gd name="connsiteX3" fmla="*/ 6026149 w 6151950"/>
              <a:gd name="connsiteY3" fmla="*/ 1052450 h 1278300"/>
              <a:gd name="connsiteX4" fmla="*/ 5999550 w 6151950"/>
              <a:gd name="connsiteY4" fmla="*/ 1278300 h 1278300"/>
              <a:gd name="connsiteX5" fmla="*/ 0 w 6151950"/>
              <a:gd name="connsiteY5" fmla="*/ 1269833 h 1278300"/>
              <a:gd name="connsiteX6" fmla="*/ 0 w 6151950"/>
              <a:gd name="connsiteY6" fmla="*/ 0 h 1278300"/>
              <a:gd name="connsiteX0" fmla="*/ 0 w 6153149"/>
              <a:gd name="connsiteY0" fmla="*/ 0 h 1278300"/>
              <a:gd name="connsiteX1" fmla="*/ 5999989 w 6153149"/>
              <a:gd name="connsiteY1" fmla="*/ 0 h 1278300"/>
              <a:gd name="connsiteX2" fmla="*/ 6151950 w 6153149"/>
              <a:gd name="connsiteY2" fmla="*/ 151961 h 1278300"/>
              <a:gd name="connsiteX3" fmla="*/ 6153149 w 6153149"/>
              <a:gd name="connsiteY3" fmla="*/ 1103250 h 1278300"/>
              <a:gd name="connsiteX4" fmla="*/ 5999550 w 6153149"/>
              <a:gd name="connsiteY4" fmla="*/ 1278300 h 1278300"/>
              <a:gd name="connsiteX5" fmla="*/ 0 w 6153149"/>
              <a:gd name="connsiteY5" fmla="*/ 1269833 h 1278300"/>
              <a:gd name="connsiteX6" fmla="*/ 0 w 6153149"/>
              <a:gd name="connsiteY6" fmla="*/ 0 h 1278300"/>
              <a:gd name="connsiteX0" fmla="*/ 0 w 6153149"/>
              <a:gd name="connsiteY0" fmla="*/ 0 h 1278300"/>
              <a:gd name="connsiteX1" fmla="*/ 5999989 w 6153149"/>
              <a:gd name="connsiteY1" fmla="*/ 0 h 1278300"/>
              <a:gd name="connsiteX2" fmla="*/ 6151950 w 6153149"/>
              <a:gd name="connsiteY2" fmla="*/ 151961 h 1278300"/>
              <a:gd name="connsiteX3" fmla="*/ 6153149 w 6153149"/>
              <a:gd name="connsiteY3" fmla="*/ 1103250 h 1278300"/>
              <a:gd name="connsiteX4" fmla="*/ 5999550 w 6153149"/>
              <a:gd name="connsiteY4" fmla="*/ 1278300 h 1278300"/>
              <a:gd name="connsiteX5" fmla="*/ 0 w 6153149"/>
              <a:gd name="connsiteY5" fmla="*/ 1269833 h 1278300"/>
              <a:gd name="connsiteX6" fmla="*/ 0 w 6153149"/>
              <a:gd name="connsiteY6" fmla="*/ 0 h 1278300"/>
              <a:gd name="connsiteX0" fmla="*/ 0 w 6153149"/>
              <a:gd name="connsiteY0" fmla="*/ 0 h 1278300"/>
              <a:gd name="connsiteX1" fmla="*/ 5999989 w 6153149"/>
              <a:gd name="connsiteY1" fmla="*/ 0 h 1278300"/>
              <a:gd name="connsiteX2" fmla="*/ 6151950 w 6153149"/>
              <a:gd name="connsiteY2" fmla="*/ 151961 h 1278300"/>
              <a:gd name="connsiteX3" fmla="*/ 6153149 w 6153149"/>
              <a:gd name="connsiteY3" fmla="*/ 1103250 h 1278300"/>
              <a:gd name="connsiteX4" fmla="*/ 5999550 w 6153149"/>
              <a:gd name="connsiteY4" fmla="*/ 1278300 h 1278300"/>
              <a:gd name="connsiteX5" fmla="*/ 0 w 6153149"/>
              <a:gd name="connsiteY5" fmla="*/ 1269833 h 1278300"/>
              <a:gd name="connsiteX6" fmla="*/ 0 w 6153149"/>
              <a:gd name="connsiteY6" fmla="*/ 0 h 1278300"/>
              <a:gd name="connsiteX0" fmla="*/ 0 w 6153229"/>
              <a:gd name="connsiteY0" fmla="*/ 0 h 1278300"/>
              <a:gd name="connsiteX1" fmla="*/ 5999989 w 6153229"/>
              <a:gd name="connsiteY1" fmla="*/ 0 h 1278300"/>
              <a:gd name="connsiteX2" fmla="*/ 6151950 w 6153229"/>
              <a:gd name="connsiteY2" fmla="*/ 151961 h 1278300"/>
              <a:gd name="connsiteX3" fmla="*/ 6153149 w 6153229"/>
              <a:gd name="connsiteY3" fmla="*/ 1103250 h 1278300"/>
              <a:gd name="connsiteX4" fmla="*/ 5999550 w 6153229"/>
              <a:gd name="connsiteY4" fmla="*/ 1278300 h 1278300"/>
              <a:gd name="connsiteX5" fmla="*/ 0 w 6153229"/>
              <a:gd name="connsiteY5" fmla="*/ 1269833 h 1278300"/>
              <a:gd name="connsiteX6" fmla="*/ 0 w 6153229"/>
              <a:gd name="connsiteY6" fmla="*/ 0 h 1278300"/>
              <a:gd name="connsiteX0" fmla="*/ 0 w 6153219"/>
              <a:gd name="connsiteY0" fmla="*/ 0 h 1278300"/>
              <a:gd name="connsiteX1" fmla="*/ 5999989 w 6153219"/>
              <a:gd name="connsiteY1" fmla="*/ 0 h 1278300"/>
              <a:gd name="connsiteX2" fmla="*/ 6151950 w 6153219"/>
              <a:gd name="connsiteY2" fmla="*/ 151961 h 1278300"/>
              <a:gd name="connsiteX3" fmla="*/ 6153149 w 6153219"/>
              <a:gd name="connsiteY3" fmla="*/ 1103250 h 1278300"/>
              <a:gd name="connsiteX4" fmla="*/ 5999550 w 6153219"/>
              <a:gd name="connsiteY4" fmla="*/ 1278300 h 1278300"/>
              <a:gd name="connsiteX5" fmla="*/ 0 w 6153219"/>
              <a:gd name="connsiteY5" fmla="*/ 1269833 h 1278300"/>
              <a:gd name="connsiteX6" fmla="*/ 0 w 6153219"/>
              <a:gd name="connsiteY6" fmla="*/ 0 h 1278300"/>
              <a:gd name="connsiteX0" fmla="*/ 4233 w 6157452"/>
              <a:gd name="connsiteY0" fmla="*/ 0 h 1282533"/>
              <a:gd name="connsiteX1" fmla="*/ 6004222 w 6157452"/>
              <a:gd name="connsiteY1" fmla="*/ 0 h 1282533"/>
              <a:gd name="connsiteX2" fmla="*/ 6156183 w 6157452"/>
              <a:gd name="connsiteY2" fmla="*/ 151961 h 1282533"/>
              <a:gd name="connsiteX3" fmla="*/ 6157382 w 6157452"/>
              <a:gd name="connsiteY3" fmla="*/ 1103250 h 1282533"/>
              <a:gd name="connsiteX4" fmla="*/ 6003783 w 6157452"/>
              <a:gd name="connsiteY4" fmla="*/ 1278300 h 1282533"/>
              <a:gd name="connsiteX5" fmla="*/ 0 w 6157452"/>
              <a:gd name="connsiteY5" fmla="*/ 1282533 h 1282533"/>
              <a:gd name="connsiteX6" fmla="*/ 4233 w 6157452"/>
              <a:gd name="connsiteY6" fmla="*/ 0 h 1282533"/>
              <a:gd name="connsiteX0" fmla="*/ 0 w 6153219"/>
              <a:gd name="connsiteY0" fmla="*/ 0 h 1291000"/>
              <a:gd name="connsiteX1" fmla="*/ 5999989 w 6153219"/>
              <a:gd name="connsiteY1" fmla="*/ 0 h 1291000"/>
              <a:gd name="connsiteX2" fmla="*/ 6151950 w 6153219"/>
              <a:gd name="connsiteY2" fmla="*/ 151961 h 1291000"/>
              <a:gd name="connsiteX3" fmla="*/ 6153149 w 6153219"/>
              <a:gd name="connsiteY3" fmla="*/ 1103250 h 1291000"/>
              <a:gd name="connsiteX4" fmla="*/ 5999550 w 6153219"/>
              <a:gd name="connsiteY4" fmla="*/ 1278300 h 1291000"/>
              <a:gd name="connsiteX5" fmla="*/ 8467 w 6153219"/>
              <a:gd name="connsiteY5" fmla="*/ 1291000 h 1291000"/>
              <a:gd name="connsiteX6" fmla="*/ 0 w 6153219"/>
              <a:gd name="connsiteY6" fmla="*/ 0 h 1291000"/>
              <a:gd name="connsiteX0" fmla="*/ 0 w 6156424"/>
              <a:gd name="connsiteY0" fmla="*/ 0 h 1291000"/>
              <a:gd name="connsiteX1" fmla="*/ 6003194 w 6156424"/>
              <a:gd name="connsiteY1" fmla="*/ 0 h 1291000"/>
              <a:gd name="connsiteX2" fmla="*/ 6155155 w 6156424"/>
              <a:gd name="connsiteY2" fmla="*/ 151961 h 1291000"/>
              <a:gd name="connsiteX3" fmla="*/ 6156354 w 6156424"/>
              <a:gd name="connsiteY3" fmla="*/ 1103250 h 1291000"/>
              <a:gd name="connsiteX4" fmla="*/ 6002755 w 6156424"/>
              <a:gd name="connsiteY4" fmla="*/ 1278300 h 1291000"/>
              <a:gd name="connsiteX5" fmla="*/ 11672 w 6156424"/>
              <a:gd name="connsiteY5" fmla="*/ 1291000 h 1291000"/>
              <a:gd name="connsiteX6" fmla="*/ 0 w 6156424"/>
              <a:gd name="connsiteY6" fmla="*/ 0 h 1291000"/>
              <a:gd name="connsiteX0" fmla="*/ 0 w 6156424"/>
              <a:gd name="connsiteY0" fmla="*/ 0 h 1291000"/>
              <a:gd name="connsiteX1" fmla="*/ 6003194 w 6156424"/>
              <a:gd name="connsiteY1" fmla="*/ 0 h 1291000"/>
              <a:gd name="connsiteX2" fmla="*/ 6155155 w 6156424"/>
              <a:gd name="connsiteY2" fmla="*/ 151961 h 1291000"/>
              <a:gd name="connsiteX3" fmla="*/ 6156354 w 6156424"/>
              <a:gd name="connsiteY3" fmla="*/ 1103250 h 1291000"/>
              <a:gd name="connsiteX4" fmla="*/ 6002755 w 6156424"/>
              <a:gd name="connsiteY4" fmla="*/ 1278300 h 1291000"/>
              <a:gd name="connsiteX5" fmla="*/ 2058 w 6156424"/>
              <a:gd name="connsiteY5" fmla="*/ 1291000 h 1291000"/>
              <a:gd name="connsiteX6" fmla="*/ 0 w 6156424"/>
              <a:gd name="connsiteY6" fmla="*/ 0 h 129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56424" h="1291000">
                <a:moveTo>
                  <a:pt x="0" y="0"/>
                </a:moveTo>
                <a:lnTo>
                  <a:pt x="6003194" y="0"/>
                </a:lnTo>
                <a:cubicBezTo>
                  <a:pt x="6087120" y="0"/>
                  <a:pt x="6155155" y="68035"/>
                  <a:pt x="6155155" y="151961"/>
                </a:cubicBezTo>
                <a:cubicBezTo>
                  <a:pt x="6155555" y="469057"/>
                  <a:pt x="6152521" y="930600"/>
                  <a:pt x="6156354" y="1103250"/>
                </a:cubicBezTo>
                <a:cubicBezTo>
                  <a:pt x="6160187" y="1275900"/>
                  <a:pt x="6007388" y="1270750"/>
                  <a:pt x="6002755" y="1278300"/>
                </a:cubicBezTo>
                <a:lnTo>
                  <a:pt x="2058" y="1291000"/>
                </a:lnTo>
                <a:cubicBezTo>
                  <a:pt x="-764" y="860667"/>
                  <a:pt x="2822" y="430333"/>
                  <a:pt x="0" y="0"/>
                </a:cubicBezTo>
                <a:close/>
              </a:path>
            </a:pathLst>
          </a:custGeom>
          <a:solidFill>
            <a:schemeClr val="tx2">
              <a:alpha val="87000"/>
            </a:schemeClr>
          </a:solidFill>
          <a:ln w="19050" cmpd="sng">
            <a:noFill/>
          </a:ln>
        </p:spPr>
        <p:txBody>
          <a:bodyPr vert="horz" wrap="square" lIns="378000" tIns="94500" rIns="81000" bIns="108000" rtlCol="0" anchor="b">
            <a:spAutoFit/>
          </a:bodyPr>
          <a:lstStyle>
            <a:lvl1pPr algn="l" defTabSz="45699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i="0" kern="1200">
                <a:solidFill>
                  <a:schemeClr val="tx2"/>
                </a:solidFill>
                <a:latin typeface="+mj-lt"/>
                <a:ea typeface="+mj-ea"/>
                <a:cs typeface="Myriad Pro Light"/>
              </a:defRPr>
            </a:lvl1pPr>
          </a:lstStyle>
          <a:p>
            <a:r>
              <a:rPr lang="nl-NL" sz="2700" dirty="0" err="1">
                <a:solidFill>
                  <a:schemeClr val="bg1"/>
                </a:solidFill>
              </a:rPr>
              <a:t>Thank</a:t>
            </a:r>
            <a:r>
              <a:rPr lang="nl-NL" sz="2700" dirty="0">
                <a:solidFill>
                  <a:schemeClr val="bg1"/>
                </a:solidFill>
              </a:rPr>
              <a:t> </a:t>
            </a:r>
            <a:r>
              <a:rPr lang="nl-NL" sz="2700" dirty="0" err="1" smtClean="0">
                <a:solidFill>
                  <a:schemeClr val="bg1"/>
                </a:solidFill>
              </a:rPr>
              <a:t>you</a:t>
            </a:r>
            <a:r>
              <a:rPr lang="nl-NL" sz="2700" dirty="0" smtClean="0">
                <a:solidFill>
                  <a:schemeClr val="bg1"/>
                </a:solidFill>
              </a:rPr>
              <a:t> </a:t>
            </a:r>
            <a:r>
              <a:rPr lang="nl-NL" sz="2700" dirty="0" err="1" smtClean="0">
                <a:solidFill>
                  <a:schemeClr val="bg1"/>
                </a:solidFill>
              </a:rPr>
              <a:t>for</a:t>
            </a:r>
            <a:r>
              <a:rPr lang="nl-NL" sz="2700" dirty="0" smtClean="0">
                <a:solidFill>
                  <a:schemeClr val="bg1"/>
                </a:solidFill>
              </a:rPr>
              <a:t> </a:t>
            </a:r>
            <a:r>
              <a:rPr lang="nl-NL" sz="2700" dirty="0" err="1" smtClean="0">
                <a:solidFill>
                  <a:schemeClr val="bg1"/>
                </a:solidFill>
              </a:rPr>
              <a:t>your</a:t>
            </a:r>
            <a:r>
              <a:rPr lang="nl-NL" sz="2700" dirty="0" smtClean="0">
                <a:solidFill>
                  <a:schemeClr val="bg1"/>
                </a:solidFill>
              </a:rPr>
              <a:t> attention</a:t>
            </a:r>
            <a:endParaRPr lang="nl-NL" sz="2700" dirty="0">
              <a:solidFill>
                <a:schemeClr val="bg1"/>
              </a:solidFill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328067" y="4516159"/>
            <a:ext cx="3531957" cy="276999"/>
          </a:xfrm>
          <a:prstGeom prst="rect">
            <a:avLst/>
          </a:prstGeom>
          <a:noFill/>
          <a:ln w="12700">
            <a:noFill/>
          </a:ln>
        </p:spPr>
        <p:txBody>
          <a:bodyPr wrap="square" lIns="0" rIns="0" rtlCol="0" anchor="t" anchorCtr="0">
            <a:spAutoFit/>
          </a:bodyPr>
          <a:lstStyle/>
          <a:p>
            <a:pPr algn="ctr"/>
            <a:r>
              <a:rPr lang="nl-NL" sz="1200" i="1" dirty="0" err="1" smtClean="0">
                <a:solidFill>
                  <a:srgbClr val="5E6A71"/>
                </a:solidFill>
              </a:rPr>
              <a:t>Find</a:t>
            </a:r>
            <a:r>
              <a:rPr lang="nl-NL" sz="1200" i="1" dirty="0" smtClean="0">
                <a:solidFill>
                  <a:srgbClr val="5E6A71"/>
                </a:solidFill>
              </a:rPr>
              <a:t> </a:t>
            </a:r>
            <a:r>
              <a:rPr lang="nl-NL" sz="1200" i="1" dirty="0" err="1" smtClean="0">
                <a:solidFill>
                  <a:srgbClr val="5E6A71"/>
                </a:solidFill>
              </a:rPr>
              <a:t>our</a:t>
            </a:r>
            <a:r>
              <a:rPr lang="nl-NL" sz="1200" i="1" dirty="0" smtClean="0">
                <a:solidFill>
                  <a:srgbClr val="5E6A71"/>
                </a:solidFill>
              </a:rPr>
              <a:t> research on https</a:t>
            </a:r>
            <a:r>
              <a:rPr lang="nl-NL" sz="1200" i="1" dirty="0">
                <a:solidFill>
                  <a:srgbClr val="5E6A71"/>
                </a:solidFill>
              </a:rPr>
              <a:t>://economie.rabobank.com</a:t>
            </a:r>
          </a:p>
        </p:txBody>
      </p:sp>
    </p:spTree>
    <p:extLst>
      <p:ext uri="{BB962C8B-B14F-4D97-AF65-F5344CB8AC3E}">
        <p14:creationId xmlns:p14="http://schemas.microsoft.com/office/powerpoint/2010/main" val="21075366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2800" dirty="0" err="1" smtClean="0"/>
              <a:t>Introduction</a:t>
            </a:r>
            <a:endParaRPr lang="nl-NL" sz="2800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1C4A5-98F2-7545-875B-39B2F4500447}" type="slidenum">
              <a:rPr lang="en-GB" noProof="0" smtClean="0"/>
              <a:pPr/>
              <a:t>2</a:t>
            </a:fld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1"/>
          </p:nvPr>
        </p:nvSpPr>
        <p:spPr>
          <a:xfrm>
            <a:off x="475814" y="1336196"/>
            <a:ext cx="7939524" cy="3429000"/>
          </a:xfrm>
        </p:spPr>
        <p:txBody>
          <a:bodyPr/>
          <a:lstStyle/>
          <a:p>
            <a:r>
              <a:rPr lang="nl-NL" sz="1600" dirty="0" err="1" smtClean="0"/>
              <a:t>Monticelli’s</a:t>
            </a:r>
            <a:r>
              <a:rPr lang="nl-NL" sz="1600" dirty="0" smtClean="0"/>
              <a:t> is a </a:t>
            </a:r>
            <a:r>
              <a:rPr lang="nl-NL" sz="1600" dirty="0" err="1" smtClean="0"/>
              <a:t>rich</a:t>
            </a:r>
            <a:r>
              <a:rPr lang="nl-NL" sz="1600" dirty="0" smtClean="0"/>
              <a:t> </a:t>
            </a:r>
            <a:r>
              <a:rPr lang="nl-NL" sz="1600" dirty="0" err="1" smtClean="0"/>
              <a:t>book</a:t>
            </a:r>
            <a:r>
              <a:rPr lang="nl-NL" sz="1600" dirty="0" smtClean="0"/>
              <a:t>, </a:t>
            </a:r>
            <a:r>
              <a:rPr lang="nl-NL" sz="1600" dirty="0" err="1" smtClean="0"/>
              <a:t>covering</a:t>
            </a:r>
            <a:r>
              <a:rPr lang="nl-NL" sz="1600" dirty="0" smtClean="0"/>
              <a:t> </a:t>
            </a:r>
            <a:r>
              <a:rPr lang="nl-NL" sz="1600" dirty="0" err="1" smtClean="0"/>
              <a:t>many</a:t>
            </a:r>
            <a:r>
              <a:rPr lang="nl-NL" sz="1600" dirty="0" smtClean="0"/>
              <a:t> aspect of </a:t>
            </a:r>
            <a:r>
              <a:rPr lang="nl-NL" sz="1600" dirty="0" err="1" smtClean="0"/>
              <a:t>global</a:t>
            </a:r>
            <a:r>
              <a:rPr lang="nl-NL" sz="1600" dirty="0" smtClean="0"/>
              <a:t> </a:t>
            </a:r>
            <a:r>
              <a:rPr lang="nl-NL" sz="1600" dirty="0" err="1" smtClean="0"/>
              <a:t>economic</a:t>
            </a:r>
            <a:r>
              <a:rPr lang="nl-NL" sz="1600" dirty="0" smtClean="0"/>
              <a:t>, financial </a:t>
            </a:r>
            <a:r>
              <a:rPr lang="nl-NL" sz="1600" dirty="0" err="1" smtClean="0"/>
              <a:t>and</a:t>
            </a:r>
            <a:r>
              <a:rPr lang="nl-NL" sz="1600" dirty="0" smtClean="0"/>
              <a:t> </a:t>
            </a:r>
            <a:r>
              <a:rPr lang="nl-NL" sz="1600" dirty="0" err="1" smtClean="0"/>
              <a:t>political</a:t>
            </a:r>
            <a:r>
              <a:rPr lang="nl-NL" sz="1600" dirty="0" smtClean="0"/>
              <a:t> </a:t>
            </a:r>
            <a:r>
              <a:rPr lang="nl-NL" sz="1600" dirty="0" err="1" smtClean="0"/>
              <a:t>gorvernance</a:t>
            </a:r>
            <a:r>
              <a:rPr lang="nl-NL" sz="1600" dirty="0" smtClean="0"/>
              <a:t>.</a:t>
            </a:r>
          </a:p>
          <a:p>
            <a:endParaRPr lang="nl-NL" sz="1600" dirty="0"/>
          </a:p>
          <a:p>
            <a:r>
              <a:rPr lang="nl-NL" sz="1600" dirty="0" smtClean="0"/>
              <a:t>It is a </a:t>
            </a:r>
            <a:r>
              <a:rPr lang="nl-NL" sz="1600" dirty="0" err="1" smtClean="0"/>
              <a:t>highly</a:t>
            </a:r>
            <a:r>
              <a:rPr lang="nl-NL" sz="1600" dirty="0" smtClean="0"/>
              <a:t> relevant </a:t>
            </a:r>
            <a:r>
              <a:rPr lang="nl-NL" sz="1600" dirty="0" err="1" smtClean="0"/>
              <a:t>book</a:t>
            </a:r>
            <a:r>
              <a:rPr lang="nl-NL" sz="1600" dirty="0" smtClean="0"/>
              <a:t> in a time </a:t>
            </a:r>
            <a:r>
              <a:rPr lang="nl-NL" sz="1600" dirty="0" err="1" smtClean="0"/>
              <a:t>when</a:t>
            </a:r>
            <a:r>
              <a:rPr lang="nl-NL" sz="1600" dirty="0" smtClean="0"/>
              <a:t> </a:t>
            </a:r>
            <a:r>
              <a:rPr lang="nl-NL" sz="1600" dirty="0" err="1" smtClean="0"/>
              <a:t>the</a:t>
            </a:r>
            <a:r>
              <a:rPr lang="nl-NL" sz="1600" dirty="0" smtClean="0"/>
              <a:t> US is </a:t>
            </a:r>
            <a:r>
              <a:rPr lang="nl-NL" sz="1600" dirty="0" err="1" smtClean="0"/>
              <a:t>increasingly</a:t>
            </a:r>
            <a:r>
              <a:rPr lang="nl-NL" sz="1600" dirty="0" smtClean="0"/>
              <a:t> </a:t>
            </a:r>
            <a:r>
              <a:rPr lang="nl-NL" sz="1600" dirty="0" err="1" smtClean="0"/>
              <a:t>unstable</a:t>
            </a:r>
            <a:r>
              <a:rPr lang="nl-NL" sz="1600" dirty="0" smtClean="0"/>
              <a:t> </a:t>
            </a:r>
            <a:r>
              <a:rPr lang="nl-NL" sz="1600" dirty="0" err="1" smtClean="0"/>
              <a:t>and</a:t>
            </a:r>
            <a:r>
              <a:rPr lang="nl-NL" sz="1600" dirty="0" smtClean="0"/>
              <a:t> </a:t>
            </a:r>
            <a:r>
              <a:rPr lang="nl-NL" sz="1600" dirty="0" err="1" smtClean="0"/>
              <a:t>undermining</a:t>
            </a:r>
            <a:r>
              <a:rPr lang="nl-NL" sz="1600" dirty="0" smtClean="0"/>
              <a:t> </a:t>
            </a:r>
            <a:r>
              <a:rPr lang="nl-NL" sz="1600" dirty="0" err="1" smtClean="0"/>
              <a:t>the</a:t>
            </a:r>
            <a:r>
              <a:rPr lang="nl-NL" sz="1600" dirty="0" smtClean="0"/>
              <a:t> multinational </a:t>
            </a:r>
            <a:r>
              <a:rPr lang="nl-NL" sz="1600" dirty="0" err="1" smtClean="0"/>
              <a:t>framework</a:t>
            </a:r>
            <a:r>
              <a:rPr lang="nl-NL" sz="1600" dirty="0" smtClean="0"/>
              <a:t> </a:t>
            </a:r>
            <a:r>
              <a:rPr lang="nl-NL" sz="1600" dirty="0" err="1" smtClean="0"/>
              <a:t>and</a:t>
            </a:r>
            <a:r>
              <a:rPr lang="nl-NL" sz="1600" dirty="0" smtClean="0"/>
              <a:t> in </a:t>
            </a:r>
            <a:r>
              <a:rPr lang="nl-NL" sz="1600" dirty="0" err="1" smtClean="0"/>
              <a:t>which</a:t>
            </a:r>
            <a:r>
              <a:rPr lang="nl-NL" sz="1600" dirty="0" smtClean="0"/>
              <a:t> </a:t>
            </a:r>
            <a:r>
              <a:rPr lang="nl-NL" sz="1600" dirty="0" err="1" smtClean="0"/>
              <a:t>international</a:t>
            </a:r>
            <a:r>
              <a:rPr lang="nl-NL" sz="1600" dirty="0" smtClean="0"/>
              <a:t> </a:t>
            </a:r>
            <a:r>
              <a:rPr lang="nl-NL" sz="1600" dirty="0" err="1" smtClean="0"/>
              <a:t>governance</a:t>
            </a:r>
            <a:r>
              <a:rPr lang="nl-NL" sz="1600" dirty="0" smtClean="0"/>
              <a:t> is </a:t>
            </a:r>
            <a:r>
              <a:rPr lang="nl-NL" sz="1600" dirty="0" err="1" smtClean="0"/>
              <a:t>under</a:t>
            </a:r>
            <a:r>
              <a:rPr lang="nl-NL" sz="1600" dirty="0" smtClean="0"/>
              <a:t> </a:t>
            </a:r>
            <a:r>
              <a:rPr lang="nl-NL" sz="1600" dirty="0" err="1" smtClean="0"/>
              <a:t>pressure</a:t>
            </a:r>
            <a:r>
              <a:rPr lang="nl-NL" sz="1600" dirty="0" smtClean="0"/>
              <a:t>, </a:t>
            </a:r>
            <a:r>
              <a:rPr lang="nl-NL" sz="1600" dirty="0" err="1" smtClean="0"/>
              <a:t>due</a:t>
            </a:r>
            <a:r>
              <a:rPr lang="nl-NL" sz="1600" dirty="0" smtClean="0"/>
              <a:t> </a:t>
            </a:r>
            <a:r>
              <a:rPr lang="nl-NL" sz="1600" dirty="0" err="1" smtClean="0"/>
              <a:t>to</a:t>
            </a:r>
            <a:r>
              <a:rPr lang="nl-NL" sz="1600" dirty="0" smtClean="0"/>
              <a:t> a </a:t>
            </a:r>
            <a:r>
              <a:rPr lang="nl-NL" sz="1600" dirty="0" err="1" smtClean="0"/>
              <a:t>world-wide</a:t>
            </a:r>
            <a:r>
              <a:rPr lang="nl-NL" sz="1600" dirty="0" smtClean="0"/>
              <a:t> reflex </a:t>
            </a:r>
            <a:r>
              <a:rPr lang="nl-NL" sz="1600" dirty="0" err="1" smtClean="0"/>
              <a:t>towards</a:t>
            </a:r>
            <a:r>
              <a:rPr lang="nl-NL" sz="1600" dirty="0" smtClean="0"/>
              <a:t> new </a:t>
            </a:r>
            <a:r>
              <a:rPr lang="nl-NL" sz="1600" dirty="0" err="1" smtClean="0"/>
              <a:t>nationalism</a:t>
            </a:r>
            <a:r>
              <a:rPr lang="nl-NL" sz="1600" dirty="0" smtClean="0"/>
              <a:t> </a:t>
            </a:r>
            <a:r>
              <a:rPr lang="nl-NL" sz="1600" dirty="0" err="1" smtClean="0"/>
              <a:t>and</a:t>
            </a:r>
            <a:r>
              <a:rPr lang="nl-NL" sz="1600" dirty="0" smtClean="0"/>
              <a:t> </a:t>
            </a:r>
            <a:r>
              <a:rPr lang="nl-NL" sz="1600" dirty="0" err="1" smtClean="0"/>
              <a:t>protectionism</a:t>
            </a:r>
            <a:r>
              <a:rPr lang="nl-NL" sz="1600" dirty="0" smtClean="0"/>
              <a:t>. </a:t>
            </a:r>
          </a:p>
          <a:p>
            <a:endParaRPr lang="nl-NL" sz="1600" dirty="0"/>
          </a:p>
          <a:p>
            <a:r>
              <a:rPr lang="nl-NL" sz="1600" dirty="0" smtClean="0"/>
              <a:t>In </a:t>
            </a:r>
            <a:r>
              <a:rPr lang="nl-NL" sz="1600" dirty="0" err="1" smtClean="0"/>
              <a:t>my</a:t>
            </a:r>
            <a:r>
              <a:rPr lang="nl-NL" sz="1600" dirty="0" smtClean="0"/>
              <a:t> </a:t>
            </a:r>
            <a:r>
              <a:rPr lang="nl-NL" sz="1600" dirty="0" err="1" smtClean="0"/>
              <a:t>presentation</a:t>
            </a:r>
            <a:r>
              <a:rPr lang="nl-NL" sz="1600" dirty="0" smtClean="0"/>
              <a:t> I </a:t>
            </a:r>
            <a:r>
              <a:rPr lang="nl-NL" sz="1600" dirty="0" err="1" smtClean="0"/>
              <a:t>will</a:t>
            </a:r>
            <a:r>
              <a:rPr lang="nl-NL" sz="1600" dirty="0" smtClean="0"/>
              <a:t> focus on </a:t>
            </a:r>
            <a:r>
              <a:rPr lang="nl-NL" sz="1600" dirty="0" err="1" smtClean="0"/>
              <a:t>the</a:t>
            </a:r>
            <a:r>
              <a:rPr lang="nl-NL" sz="1600" dirty="0" smtClean="0"/>
              <a:t> reform of </a:t>
            </a:r>
            <a:r>
              <a:rPr lang="nl-NL" sz="1600" dirty="0" err="1" smtClean="0"/>
              <a:t>the</a:t>
            </a:r>
            <a:r>
              <a:rPr lang="nl-NL" sz="1600" dirty="0" smtClean="0"/>
              <a:t> </a:t>
            </a:r>
            <a:r>
              <a:rPr lang="nl-NL" sz="1600" dirty="0" err="1" smtClean="0"/>
              <a:t>international</a:t>
            </a:r>
            <a:r>
              <a:rPr lang="nl-NL" sz="1600" dirty="0" smtClean="0"/>
              <a:t> </a:t>
            </a:r>
            <a:r>
              <a:rPr lang="nl-NL" sz="1600" dirty="0" err="1" smtClean="0"/>
              <a:t>currency</a:t>
            </a:r>
            <a:r>
              <a:rPr lang="nl-NL" sz="1600" dirty="0" smtClean="0"/>
              <a:t> system.</a:t>
            </a: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72896786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205315" y="3202165"/>
            <a:ext cx="1565291" cy="6729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/>
          <p:cNvSpPr/>
          <p:nvPr/>
        </p:nvSpPr>
        <p:spPr>
          <a:xfrm>
            <a:off x="3883490" y="4467960"/>
            <a:ext cx="1352372" cy="6729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1338318" y="3202165"/>
            <a:ext cx="1352372" cy="6729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TextBox 10"/>
          <p:cNvSpPr txBox="1"/>
          <p:nvPr/>
        </p:nvSpPr>
        <p:spPr>
          <a:xfrm>
            <a:off x="3873135" y="4474770"/>
            <a:ext cx="148178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Other, smaller currencies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85804" y="3410215"/>
            <a:ext cx="127439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Swiss franc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17859" y="3319365"/>
            <a:ext cx="1252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Pound Sterling</a:t>
            </a:r>
          </a:p>
          <a:p>
            <a:endParaRPr lang="en-US" sz="1050" dirty="0"/>
          </a:p>
        </p:txBody>
      </p:sp>
      <p:cxnSp>
        <p:nvCxnSpPr>
          <p:cNvPr id="20" name="Straight Arrow Connector 19"/>
          <p:cNvCxnSpPr>
            <a:stCxn id="32" idx="0"/>
          </p:cNvCxnSpPr>
          <p:nvPr/>
        </p:nvCxnSpPr>
        <p:spPr>
          <a:xfrm flipH="1" flipV="1">
            <a:off x="3682233" y="2824317"/>
            <a:ext cx="1792922" cy="92148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825" y="205978"/>
            <a:ext cx="6772275" cy="588956"/>
          </a:xfrm>
        </p:spPr>
        <p:txBody>
          <a:bodyPr/>
          <a:lstStyle/>
          <a:p>
            <a:pPr algn="ctr"/>
            <a:r>
              <a:rPr lang="en-GB" sz="3200" dirty="0" smtClean="0"/>
              <a:t>The post-Bretton Woods system</a:t>
            </a:r>
            <a:endParaRPr lang="nl-NL" sz="3200" dirty="0"/>
          </a:p>
        </p:txBody>
      </p:sp>
      <p:sp>
        <p:nvSpPr>
          <p:cNvPr id="24" name="Rectangle 23"/>
          <p:cNvSpPr/>
          <p:nvPr/>
        </p:nvSpPr>
        <p:spPr>
          <a:xfrm>
            <a:off x="5459623" y="969960"/>
            <a:ext cx="1958816" cy="134893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25" name="Rectangle 24"/>
          <p:cNvSpPr/>
          <p:nvPr/>
        </p:nvSpPr>
        <p:spPr>
          <a:xfrm>
            <a:off x="1822595" y="1677868"/>
            <a:ext cx="1880610" cy="114644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26" name="TextBox 25"/>
          <p:cNvSpPr txBox="1"/>
          <p:nvPr/>
        </p:nvSpPr>
        <p:spPr>
          <a:xfrm flipH="1">
            <a:off x="1494705" y="2556022"/>
            <a:ext cx="238878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50" i="1" dirty="0"/>
              <a:t>Satellite currencies </a:t>
            </a:r>
            <a:endParaRPr lang="nl-NL" sz="1350" i="1" dirty="0"/>
          </a:p>
        </p:txBody>
      </p:sp>
      <p:sp>
        <p:nvSpPr>
          <p:cNvPr id="30" name="TextBox 29"/>
          <p:cNvSpPr txBox="1"/>
          <p:nvPr/>
        </p:nvSpPr>
        <p:spPr>
          <a:xfrm flipH="1">
            <a:off x="5471651" y="1917732"/>
            <a:ext cx="20842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50" i="1" dirty="0"/>
              <a:t>Satellite currencies </a:t>
            </a:r>
            <a:endParaRPr lang="nl-NL" sz="1350" i="1" dirty="0"/>
          </a:p>
        </p:txBody>
      </p:sp>
      <p:sp>
        <p:nvSpPr>
          <p:cNvPr id="31" name="Rectangle 30"/>
          <p:cNvSpPr/>
          <p:nvPr/>
        </p:nvSpPr>
        <p:spPr>
          <a:xfrm>
            <a:off x="2793991" y="3769350"/>
            <a:ext cx="1352372" cy="6729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2" name="Rectangle 31"/>
          <p:cNvSpPr/>
          <p:nvPr/>
        </p:nvSpPr>
        <p:spPr>
          <a:xfrm>
            <a:off x="4798969" y="3745805"/>
            <a:ext cx="1352372" cy="6729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3" name="TextBox 32"/>
          <p:cNvSpPr txBox="1"/>
          <p:nvPr/>
        </p:nvSpPr>
        <p:spPr>
          <a:xfrm>
            <a:off x="2760196" y="3863467"/>
            <a:ext cx="13523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dirty="0"/>
              <a:t>Chinese </a:t>
            </a:r>
            <a:r>
              <a:rPr lang="en-US" sz="1350" dirty="0" err="1"/>
              <a:t>renminbi</a:t>
            </a:r>
            <a:endParaRPr lang="en-US" sz="1350" dirty="0"/>
          </a:p>
        </p:txBody>
      </p:sp>
      <p:sp>
        <p:nvSpPr>
          <p:cNvPr id="34" name="TextBox 33"/>
          <p:cNvSpPr txBox="1"/>
          <p:nvPr/>
        </p:nvSpPr>
        <p:spPr>
          <a:xfrm>
            <a:off x="4903937" y="3827195"/>
            <a:ext cx="127439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Japanese yen</a:t>
            </a:r>
          </a:p>
        </p:txBody>
      </p:sp>
      <p:cxnSp>
        <p:nvCxnSpPr>
          <p:cNvPr id="35" name="Straight Arrow Connector 34"/>
          <p:cNvCxnSpPr>
            <a:stCxn id="31" idx="0"/>
            <a:endCxn id="24" idx="2"/>
          </p:cNvCxnSpPr>
          <p:nvPr/>
        </p:nvCxnSpPr>
        <p:spPr>
          <a:xfrm flipV="1">
            <a:off x="3470177" y="2318896"/>
            <a:ext cx="2968855" cy="1450454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5465638" y="2340833"/>
            <a:ext cx="1143463" cy="1428516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3709220" y="2694055"/>
            <a:ext cx="3081499" cy="491903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24" idx="2"/>
          </p:cNvCxnSpPr>
          <p:nvPr/>
        </p:nvCxnSpPr>
        <p:spPr>
          <a:xfrm flipH="1" flipV="1">
            <a:off x="6439031" y="2318895"/>
            <a:ext cx="441093" cy="883271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1" idx="0"/>
            <a:endCxn id="25" idx="2"/>
          </p:cNvCxnSpPr>
          <p:nvPr/>
        </p:nvCxnSpPr>
        <p:spPr>
          <a:xfrm flipH="1" flipV="1">
            <a:off x="2762901" y="2824318"/>
            <a:ext cx="707276" cy="945032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9" idx="0"/>
            <a:endCxn id="24" idx="2"/>
          </p:cNvCxnSpPr>
          <p:nvPr/>
        </p:nvCxnSpPr>
        <p:spPr>
          <a:xfrm flipV="1">
            <a:off x="2014504" y="2318895"/>
            <a:ext cx="4424528" cy="88327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9" idx="0"/>
            <a:endCxn id="26" idx="2"/>
          </p:cNvCxnSpPr>
          <p:nvPr/>
        </p:nvCxnSpPr>
        <p:spPr>
          <a:xfrm flipV="1">
            <a:off x="2014504" y="2833022"/>
            <a:ext cx="674594" cy="369143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 flipV="1">
            <a:off x="3655245" y="2800772"/>
            <a:ext cx="893184" cy="1682835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24" idx="1"/>
          </p:cNvCxnSpPr>
          <p:nvPr/>
        </p:nvCxnSpPr>
        <p:spPr>
          <a:xfrm flipV="1">
            <a:off x="4564405" y="1644427"/>
            <a:ext cx="895219" cy="2839181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5706393" y="1107481"/>
            <a:ext cx="1467280" cy="842876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1" name="TextBox 70"/>
          <p:cNvSpPr txBox="1"/>
          <p:nvPr/>
        </p:nvSpPr>
        <p:spPr>
          <a:xfrm>
            <a:off x="5836579" y="1168748"/>
            <a:ext cx="1265681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dirty="0"/>
              <a:t>US dollar</a:t>
            </a:r>
          </a:p>
          <a:p>
            <a:pPr algn="ctr"/>
            <a:r>
              <a:rPr lang="en-US" sz="1050" dirty="0"/>
              <a:t>(informal anchor currency, float)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976819" y="1841765"/>
            <a:ext cx="1572163" cy="672982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7" name="TextBox 76"/>
          <p:cNvSpPr txBox="1"/>
          <p:nvPr/>
        </p:nvSpPr>
        <p:spPr>
          <a:xfrm>
            <a:off x="2045700" y="1859958"/>
            <a:ext cx="1540967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Euro</a:t>
            </a:r>
          </a:p>
          <a:p>
            <a:r>
              <a:rPr lang="en-US" sz="1050" dirty="0"/>
              <a:t>(float, regional anchor currency)</a:t>
            </a:r>
          </a:p>
        </p:txBody>
      </p:sp>
    </p:spTree>
    <p:extLst>
      <p:ext uri="{BB962C8B-B14F-4D97-AF65-F5344CB8AC3E}">
        <p14:creationId xmlns:p14="http://schemas.microsoft.com/office/powerpoint/2010/main" val="108573699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706" y="1213771"/>
            <a:ext cx="5820588" cy="380895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68843" y="246491"/>
            <a:ext cx="6572146" cy="815664"/>
          </a:xfrm>
        </p:spPr>
        <p:txBody>
          <a:bodyPr/>
          <a:lstStyle/>
          <a:p>
            <a:pPr algn="ctr"/>
            <a:r>
              <a:rPr lang="en-GB" sz="3200" dirty="0" smtClean="0"/>
              <a:t>Since 1945, the dollar is dominant</a:t>
            </a:r>
            <a:br>
              <a:rPr lang="en-GB" sz="3200" dirty="0" smtClean="0"/>
            </a:br>
            <a:r>
              <a:rPr lang="en-GB" sz="2000" i="1" dirty="0">
                <a:latin typeface="+mn-lt"/>
              </a:rPr>
              <a:t>(shares, %, 2017. Source: European Central </a:t>
            </a:r>
            <a:r>
              <a:rPr lang="en-GB" sz="2000" i="1" dirty="0" smtClean="0">
                <a:latin typeface="+mn-lt"/>
              </a:rPr>
              <a:t>Bank</a:t>
            </a:r>
            <a:r>
              <a:rPr lang="en-GB" sz="2000" i="1" dirty="0">
                <a:latin typeface="+mn-lt"/>
              </a:rPr>
              <a:t>)</a:t>
            </a:r>
            <a:endParaRPr lang="nl-NL" sz="20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521030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jdelijke aanduiding voor inhoud 2"/>
          <p:cNvSpPr>
            <a:spLocks noGrp="1"/>
          </p:cNvSpPr>
          <p:nvPr>
            <p:ph type="body" sz="quarter" idx="4294967295"/>
          </p:nvPr>
        </p:nvSpPr>
        <p:spPr>
          <a:xfrm>
            <a:off x="335756" y="1041621"/>
            <a:ext cx="8343899" cy="3884203"/>
          </a:xfrm>
        </p:spPr>
        <p:txBody>
          <a:bodyPr>
            <a:noAutofit/>
          </a:bodyPr>
          <a:lstStyle/>
          <a:p>
            <a:pPr eaLnBrk="1" hangingPunct="1"/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Exorbitant privilege: US have no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limits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 </a:t>
            </a:r>
            <a:r>
              <a:rPr lang="nl-NL" altLang="nl-NL" sz="1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foreign</a:t>
            </a:r>
            <a:r>
              <a:rPr lang="nl-NL" alt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spending</a:t>
            </a:r>
            <a:r>
              <a:rPr lang="nl-NL" alt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nl-NL" alt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borrowing</a:t>
            </a:r>
            <a:r>
              <a:rPr lang="nl-NL" alt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 long as the dollar is the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world’s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currency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standard </a:t>
            </a:r>
          </a:p>
          <a:p>
            <a:pPr eaLnBrk="1" hangingPunct="1"/>
            <a:endParaRPr lang="nl-NL" alt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alt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Political dominance</a:t>
            </a:r>
          </a:p>
          <a:p>
            <a:endParaRPr lang="en-GB" alt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alt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When </a:t>
            </a:r>
            <a:r>
              <a:rPr lang="en-GB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dollar depreciates, the US external investment position </a:t>
            </a:r>
            <a:r>
              <a:rPr lang="en-GB" alt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</a:t>
            </a:r>
            <a:endParaRPr lang="nl-NL" alt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endParaRPr lang="nl-NL" alt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r>
              <a:rPr lang="nl-NL" alt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responsible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global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financial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stability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==&gt;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national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interests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will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prevail</a:t>
            </a:r>
            <a:endParaRPr lang="nl-NL" alt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endParaRPr lang="nl-NL" alt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Dollar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increasingly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</a:t>
            </a:r>
            <a:r>
              <a:rPr lang="nl-NL" altLang="nl-NL" sz="1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nstable</a:t>
            </a:r>
            <a:r>
              <a:rPr lang="nl-NL" alt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due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deteriorating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US financial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strength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==&gt; the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world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largest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debtor</a:t>
            </a:r>
            <a:r>
              <a:rPr lang="nl-NL" alt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==&gt; surplus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countries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hold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huge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reserves in a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currency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may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bound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lose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value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a </a:t>
            </a:r>
            <a:r>
              <a:rPr lang="nl-NL" altLang="nl-NL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substantial</a:t>
            </a:r>
            <a:r>
              <a:rPr lang="nl-NL" altLang="nl-NL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way</a:t>
            </a:r>
            <a:endParaRPr lang="nl-NL" alt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endParaRPr lang="nl-NL" alt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nl-NL" alt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endParaRPr lang="en-US" alt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458" name="Titel 1"/>
          <p:cNvSpPr>
            <a:spLocks noGrp="1"/>
          </p:cNvSpPr>
          <p:nvPr>
            <p:ph type="title" idx="4294967295"/>
          </p:nvPr>
        </p:nvSpPr>
        <p:spPr>
          <a:xfrm>
            <a:off x="385764" y="248318"/>
            <a:ext cx="8018766" cy="671513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nl-NL" altLang="nl-NL" sz="2800" dirty="0" err="1"/>
              <a:t>Problems</a:t>
            </a:r>
            <a:r>
              <a:rPr lang="nl-NL" altLang="nl-NL" sz="2800" dirty="0"/>
              <a:t> </a:t>
            </a:r>
            <a:r>
              <a:rPr lang="nl-NL" altLang="nl-NL" sz="2800" dirty="0" err="1"/>
              <a:t>with</a:t>
            </a:r>
            <a:r>
              <a:rPr lang="nl-NL" altLang="nl-NL" sz="2800" dirty="0"/>
              <a:t> the dollar </a:t>
            </a:r>
            <a:r>
              <a:rPr lang="nl-NL" altLang="nl-NL" sz="2800" dirty="0" smtClean="0"/>
              <a:t>standard</a:t>
            </a:r>
            <a:endParaRPr lang="en-US" altLang="nl-NL" sz="2800" dirty="0"/>
          </a:p>
        </p:txBody>
      </p:sp>
    </p:spTree>
    <p:extLst>
      <p:ext uri="{BB962C8B-B14F-4D97-AF65-F5344CB8AC3E}">
        <p14:creationId xmlns:p14="http://schemas.microsoft.com/office/powerpoint/2010/main" val="1265319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928688" y="205978"/>
            <a:ext cx="6548419" cy="59710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800" dirty="0"/>
              <a:t>The </a:t>
            </a:r>
            <a:r>
              <a:rPr lang="en-US" sz="2800" dirty="0" smtClean="0"/>
              <a:t>US </a:t>
            </a:r>
            <a:r>
              <a:rPr lang="en-US" sz="2800" dirty="0" smtClean="0"/>
              <a:t>international investment </a:t>
            </a:r>
            <a:r>
              <a:rPr lang="en-US" sz="2800" dirty="0" smtClean="0"/>
              <a:t>position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1800" i="1" dirty="0" smtClean="0"/>
              <a:t>(1976 – 2018; data in USD billion, source BEA)</a:t>
            </a:r>
            <a:endParaRPr lang="nl-NL" sz="2800" i="1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085" y="917105"/>
            <a:ext cx="6125022" cy="4016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714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779228" y="205978"/>
            <a:ext cx="6878872" cy="473228"/>
          </a:xfrm>
          <a:prstGeom prst="rect">
            <a:avLst/>
          </a:prstGeom>
        </p:spPr>
        <p:txBody>
          <a:bodyPr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 Narrow Bold"/>
                <a:ea typeface="ＭＳ Ｐゴシック" charset="-128"/>
                <a:cs typeface="Arial Narrow Bold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9pPr>
          </a:lstStyle>
          <a:p>
            <a:r>
              <a:rPr lang="en-US" sz="2400" dirty="0" smtClean="0">
                <a:latin typeface="+mj-lt"/>
              </a:rPr>
              <a:t>Impact of exchange rate on external assets US</a:t>
            </a:r>
            <a:endParaRPr lang="nl-NL" sz="2400" dirty="0">
              <a:latin typeface="+mj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228" y="681900"/>
            <a:ext cx="6878872" cy="420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88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065476" y="398860"/>
            <a:ext cx="616226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nl-NL" sz="2400" dirty="0">
              <a:latin typeface="Verdana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720454" y="1125141"/>
            <a:ext cx="5692378" cy="3483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90513" indent="-290513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66763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 typeface="Times" pitchFamily="18" charset="0"/>
              <a:buChar char="•"/>
            </a:pPr>
            <a:endParaRPr lang="en-US" altLang="nl-NL" sz="1400" dirty="0">
              <a:latin typeface="Verdan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814" y="303733"/>
            <a:ext cx="7511051" cy="875509"/>
          </a:xfrm>
        </p:spPr>
        <p:txBody>
          <a:bodyPr/>
          <a:lstStyle/>
          <a:p>
            <a:pPr algn="ctr"/>
            <a:r>
              <a:rPr lang="en-US" altLang="nl-NL" sz="2400" dirty="0">
                <a:latin typeface="Verdana" pitchFamily="34" charset="0"/>
              </a:rPr>
              <a:t>The advantages </a:t>
            </a:r>
            <a:r>
              <a:rPr lang="en-US" altLang="nl-NL" sz="2400" dirty="0" smtClean="0">
                <a:latin typeface="Verdana" pitchFamily="34" charset="0"/>
              </a:rPr>
              <a:t>for the US may </a:t>
            </a:r>
            <a:r>
              <a:rPr lang="en-US" altLang="nl-NL" sz="2400" dirty="0">
                <a:latin typeface="Verdana" pitchFamily="34" charset="0"/>
              </a:rPr>
              <a:t>be clear, but what about the disadvantages</a:t>
            </a:r>
            <a:r>
              <a:rPr lang="en-US" altLang="nl-NL" sz="2400" dirty="0" smtClean="0">
                <a:latin typeface="Verdana" pitchFamily="34" charset="0"/>
              </a:rPr>
              <a:t>?</a:t>
            </a:r>
            <a:endParaRPr lang="nl-NL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75814" y="1179243"/>
            <a:ext cx="7804586" cy="3551784"/>
          </a:xfrm>
        </p:spPr>
        <p:txBody>
          <a:bodyPr/>
          <a:lstStyle/>
          <a:p>
            <a:r>
              <a:rPr lang="en-GB" sz="1800" dirty="0" smtClean="0"/>
              <a:t>The world needs dollars ==&gt; currency structural overvalued.</a:t>
            </a:r>
          </a:p>
          <a:p>
            <a:endParaRPr lang="en-GB" sz="1800" dirty="0"/>
          </a:p>
          <a:p>
            <a:r>
              <a:rPr lang="en-GB" sz="1800" dirty="0" smtClean="0"/>
              <a:t>This is one of the reasons why the US has a structural CA deficit</a:t>
            </a:r>
          </a:p>
          <a:p>
            <a:endParaRPr lang="en-GB" sz="1800" dirty="0"/>
          </a:p>
          <a:p>
            <a:r>
              <a:rPr lang="en-GB" sz="1800" dirty="0" smtClean="0"/>
              <a:t>Financing this deficit is no problem at all (see above). But it also means that part of the US economy is losing competitiveness</a:t>
            </a:r>
          </a:p>
          <a:p>
            <a:endParaRPr lang="en-GB" sz="1800" dirty="0"/>
          </a:p>
          <a:p>
            <a:r>
              <a:rPr lang="en-GB" sz="1800" dirty="0" smtClean="0"/>
              <a:t>For Europe, a structurally stronger euro could turn out to be a big problem. </a:t>
            </a:r>
          </a:p>
          <a:p>
            <a:endParaRPr lang="en-GB" sz="1800" dirty="0"/>
          </a:p>
          <a:p>
            <a:r>
              <a:rPr lang="en-GB" sz="1800" dirty="0" smtClean="0"/>
              <a:t>Especially for the countries that already have the weakest competitive positions.</a:t>
            </a:r>
          </a:p>
          <a:p>
            <a:endParaRPr lang="en-GB" sz="1800" dirty="0"/>
          </a:p>
          <a:p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201650834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2400" dirty="0" err="1" smtClean="0"/>
              <a:t>Strengthening</a:t>
            </a:r>
            <a:r>
              <a:rPr lang="nl-NL" sz="2400" dirty="0" smtClean="0"/>
              <a:t> </a:t>
            </a:r>
            <a:r>
              <a:rPr lang="nl-NL" sz="2400" dirty="0" err="1" smtClean="0"/>
              <a:t>the</a:t>
            </a:r>
            <a:r>
              <a:rPr lang="nl-NL" sz="2400" dirty="0" smtClean="0"/>
              <a:t> euro is a </a:t>
            </a:r>
            <a:r>
              <a:rPr lang="nl-NL" sz="2400" dirty="0" err="1" smtClean="0"/>
              <a:t>good</a:t>
            </a:r>
            <a:r>
              <a:rPr lang="nl-NL" sz="2400" dirty="0" smtClean="0"/>
              <a:t> </a:t>
            </a:r>
            <a:r>
              <a:rPr lang="nl-NL" sz="2400" dirty="0" err="1" smtClean="0"/>
              <a:t>idea</a:t>
            </a:r>
            <a:r>
              <a:rPr lang="nl-NL" sz="2400" dirty="0" smtClean="0"/>
              <a:t>, but…</a:t>
            </a:r>
            <a:endParaRPr lang="nl-NL" sz="2400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1C4A5-98F2-7545-875B-39B2F4500447}" type="slidenum">
              <a:rPr lang="en-GB" noProof="0" smtClean="0"/>
              <a:pPr/>
              <a:t>9</a:t>
            </a:fld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1"/>
          </p:nvPr>
        </p:nvSpPr>
        <p:spPr>
          <a:xfrm>
            <a:off x="342901" y="1007269"/>
            <a:ext cx="8265318" cy="3757927"/>
          </a:xfrm>
        </p:spPr>
        <p:txBody>
          <a:bodyPr/>
          <a:lstStyle/>
          <a:p>
            <a:r>
              <a:rPr lang="nl-NL" sz="1800" dirty="0" smtClean="0"/>
              <a:t>……..</a:t>
            </a:r>
            <a:r>
              <a:rPr lang="nl-NL" sz="1800" dirty="0" err="1" smtClean="0"/>
              <a:t>strengthening</a:t>
            </a:r>
            <a:r>
              <a:rPr lang="nl-NL" sz="1800" dirty="0" smtClean="0"/>
              <a:t> </a:t>
            </a:r>
            <a:r>
              <a:rPr lang="nl-NL" sz="1800" dirty="0" err="1" smtClean="0"/>
              <a:t>the</a:t>
            </a:r>
            <a:r>
              <a:rPr lang="nl-NL" sz="1800" dirty="0" smtClean="0"/>
              <a:t> euro means </a:t>
            </a:r>
            <a:r>
              <a:rPr lang="nl-NL" sz="1800" dirty="0" err="1" smtClean="0"/>
              <a:t>above</a:t>
            </a:r>
            <a:r>
              <a:rPr lang="nl-NL" sz="1800" dirty="0" smtClean="0"/>
              <a:t> </a:t>
            </a:r>
            <a:r>
              <a:rPr lang="nl-NL" sz="1800" dirty="0" err="1" smtClean="0"/>
              <a:t>all</a:t>
            </a:r>
            <a:r>
              <a:rPr lang="nl-NL" sz="1800" dirty="0" smtClean="0"/>
              <a:t> </a:t>
            </a:r>
            <a:r>
              <a:rPr lang="nl-NL" sz="1800" dirty="0" err="1" smtClean="0"/>
              <a:t>strengthening</a:t>
            </a:r>
            <a:r>
              <a:rPr lang="nl-NL" sz="1800" dirty="0" smtClean="0"/>
              <a:t> EMU</a:t>
            </a:r>
          </a:p>
          <a:p>
            <a:endParaRPr lang="nl-NL" sz="1800" dirty="0"/>
          </a:p>
          <a:p>
            <a:r>
              <a:rPr lang="nl-NL" sz="1800" dirty="0" smtClean="0"/>
              <a:t>……..</a:t>
            </a:r>
            <a:r>
              <a:rPr lang="nl-NL" sz="1800" dirty="0" err="1" smtClean="0"/>
              <a:t>improvements</a:t>
            </a:r>
            <a:r>
              <a:rPr lang="nl-NL" sz="1800" dirty="0" smtClean="0"/>
              <a:t> of </a:t>
            </a:r>
            <a:r>
              <a:rPr lang="nl-NL" sz="1800" dirty="0" err="1" smtClean="0"/>
              <a:t>national</a:t>
            </a:r>
            <a:r>
              <a:rPr lang="nl-NL" sz="1800" dirty="0" smtClean="0"/>
              <a:t> financial </a:t>
            </a:r>
            <a:r>
              <a:rPr lang="nl-NL" sz="1800" dirty="0" err="1" smtClean="0"/>
              <a:t>and</a:t>
            </a:r>
            <a:r>
              <a:rPr lang="nl-NL" sz="1800" dirty="0" smtClean="0"/>
              <a:t> </a:t>
            </a:r>
            <a:r>
              <a:rPr lang="nl-NL" sz="1800" dirty="0" err="1" smtClean="0"/>
              <a:t>economic</a:t>
            </a:r>
            <a:r>
              <a:rPr lang="nl-NL" sz="1800" dirty="0" smtClean="0"/>
              <a:t> </a:t>
            </a:r>
            <a:r>
              <a:rPr lang="nl-NL" sz="1800" dirty="0" err="1" smtClean="0"/>
              <a:t>policies</a:t>
            </a:r>
            <a:r>
              <a:rPr lang="nl-NL" sz="1800" dirty="0" smtClean="0"/>
              <a:t> are </a:t>
            </a:r>
            <a:r>
              <a:rPr lang="nl-NL" sz="1800" dirty="0" err="1" smtClean="0"/>
              <a:t>essential</a:t>
            </a:r>
            <a:endParaRPr lang="nl-NL" sz="1800" dirty="0" smtClean="0"/>
          </a:p>
          <a:p>
            <a:pPr lvl="1"/>
            <a:r>
              <a:rPr lang="nl-NL" sz="1600" dirty="0" smtClean="0"/>
              <a:t>Labour market reform, sound </a:t>
            </a:r>
            <a:r>
              <a:rPr lang="nl-NL" sz="1600" dirty="0" err="1" smtClean="0"/>
              <a:t>fiscal</a:t>
            </a:r>
            <a:r>
              <a:rPr lang="nl-NL" sz="1600" dirty="0" smtClean="0"/>
              <a:t> </a:t>
            </a:r>
            <a:r>
              <a:rPr lang="nl-NL" sz="1600" dirty="0" err="1" smtClean="0"/>
              <a:t>policies</a:t>
            </a:r>
            <a:r>
              <a:rPr lang="nl-NL" sz="1600" dirty="0" smtClean="0"/>
              <a:t>, etc</a:t>
            </a:r>
            <a:r>
              <a:rPr lang="nl-NL" dirty="0" smtClean="0"/>
              <a:t>.</a:t>
            </a:r>
          </a:p>
          <a:p>
            <a:endParaRPr lang="nl-NL" sz="1800" dirty="0" smtClean="0"/>
          </a:p>
          <a:p>
            <a:r>
              <a:rPr lang="nl-NL" sz="1800" dirty="0" smtClean="0"/>
              <a:t>…….</a:t>
            </a:r>
            <a:r>
              <a:rPr lang="nl-NL" sz="1800" dirty="0" err="1" smtClean="0"/>
              <a:t>strengthening</a:t>
            </a:r>
            <a:r>
              <a:rPr lang="nl-NL" sz="1800" dirty="0" smtClean="0"/>
              <a:t> of EMU </a:t>
            </a:r>
            <a:r>
              <a:rPr lang="nl-NL" sz="1800" dirty="0" err="1" smtClean="0"/>
              <a:t>includes</a:t>
            </a:r>
            <a:r>
              <a:rPr lang="nl-NL" sz="1800" dirty="0" smtClean="0"/>
              <a:t>:</a:t>
            </a:r>
          </a:p>
          <a:p>
            <a:pPr lvl="1"/>
            <a:r>
              <a:rPr lang="nl-NL" sz="1600" dirty="0" err="1" smtClean="0"/>
              <a:t>Completion</a:t>
            </a:r>
            <a:r>
              <a:rPr lang="nl-NL" sz="1600" dirty="0" smtClean="0"/>
              <a:t> </a:t>
            </a:r>
            <a:r>
              <a:rPr lang="nl-NL" sz="1600" dirty="0" err="1" smtClean="0"/>
              <a:t>Capital</a:t>
            </a:r>
            <a:r>
              <a:rPr lang="nl-NL" sz="1600" dirty="0" smtClean="0"/>
              <a:t> Market Union, </a:t>
            </a:r>
            <a:r>
              <a:rPr lang="nl-NL" sz="1600" dirty="0" err="1" smtClean="0"/>
              <a:t>including</a:t>
            </a:r>
            <a:r>
              <a:rPr lang="nl-NL" sz="1600" dirty="0" smtClean="0"/>
              <a:t> </a:t>
            </a:r>
            <a:r>
              <a:rPr lang="nl-NL" sz="1600" dirty="0" err="1" smtClean="0"/>
              <a:t>the</a:t>
            </a:r>
            <a:r>
              <a:rPr lang="nl-NL" sz="1600" dirty="0" smtClean="0"/>
              <a:t> </a:t>
            </a:r>
            <a:r>
              <a:rPr lang="nl-NL" sz="1600" dirty="0" err="1" smtClean="0"/>
              <a:t>creation</a:t>
            </a:r>
            <a:r>
              <a:rPr lang="nl-NL" sz="1600" dirty="0" smtClean="0"/>
              <a:t> of a EMU-</a:t>
            </a:r>
            <a:r>
              <a:rPr lang="nl-NL" sz="1600" dirty="0" err="1" smtClean="0"/>
              <a:t>wide</a:t>
            </a:r>
            <a:r>
              <a:rPr lang="nl-NL" sz="1600" dirty="0" smtClean="0"/>
              <a:t> safe asset.</a:t>
            </a:r>
          </a:p>
          <a:p>
            <a:pPr lvl="1"/>
            <a:r>
              <a:rPr lang="nl-NL" sz="1600" dirty="0" err="1" smtClean="0"/>
              <a:t>Completion</a:t>
            </a:r>
            <a:r>
              <a:rPr lang="nl-NL" sz="1600" dirty="0" smtClean="0"/>
              <a:t> of Banking Union (</a:t>
            </a:r>
            <a:r>
              <a:rPr lang="nl-NL" sz="1600" dirty="0" err="1" smtClean="0"/>
              <a:t>including</a:t>
            </a:r>
            <a:r>
              <a:rPr lang="nl-NL" sz="1600" dirty="0" smtClean="0"/>
              <a:t> EDIS)</a:t>
            </a:r>
          </a:p>
          <a:p>
            <a:pPr lvl="1"/>
            <a:r>
              <a:rPr lang="nl-NL" sz="1600" dirty="0" smtClean="0"/>
              <a:t>Cross-border </a:t>
            </a:r>
            <a:r>
              <a:rPr lang="nl-NL" sz="1600" dirty="0" err="1" smtClean="0"/>
              <a:t>labour</a:t>
            </a:r>
            <a:r>
              <a:rPr lang="nl-NL" sz="1600" dirty="0" smtClean="0"/>
              <a:t> market </a:t>
            </a:r>
            <a:r>
              <a:rPr lang="nl-NL" sz="1600" dirty="0" err="1" smtClean="0"/>
              <a:t>integration</a:t>
            </a:r>
            <a:endParaRPr lang="nl-NL" sz="1600" dirty="0" smtClean="0"/>
          </a:p>
          <a:p>
            <a:pPr lvl="1"/>
            <a:r>
              <a:rPr lang="nl-NL" sz="1600" dirty="0" smtClean="0"/>
              <a:t>Real </a:t>
            </a:r>
            <a:r>
              <a:rPr lang="nl-NL" sz="1600" dirty="0" err="1" smtClean="0"/>
              <a:t>convergence</a:t>
            </a:r>
            <a:endParaRPr lang="nl-NL" sz="1600" dirty="0" smtClean="0"/>
          </a:p>
          <a:p>
            <a:pPr lvl="1"/>
            <a:endParaRPr lang="nl-NL" dirty="0" smtClean="0"/>
          </a:p>
          <a:p>
            <a:r>
              <a:rPr lang="nl-NL" sz="1800" dirty="0" smtClean="0"/>
              <a:t>A more prominent euro without these </a:t>
            </a:r>
            <a:r>
              <a:rPr lang="nl-NL" sz="1800" dirty="0" err="1" smtClean="0"/>
              <a:t>reforms</a:t>
            </a:r>
            <a:r>
              <a:rPr lang="nl-NL" sz="1800" dirty="0" smtClean="0"/>
              <a:t> </a:t>
            </a:r>
            <a:r>
              <a:rPr lang="nl-NL" sz="1800" dirty="0" err="1" smtClean="0"/>
              <a:t>may</a:t>
            </a:r>
            <a:r>
              <a:rPr lang="nl-NL" sz="1800" dirty="0" smtClean="0"/>
              <a:t> in </a:t>
            </a:r>
            <a:r>
              <a:rPr lang="nl-NL" sz="1800" dirty="0" err="1" smtClean="0"/>
              <a:t>the</a:t>
            </a:r>
            <a:r>
              <a:rPr lang="nl-NL" sz="1800" dirty="0" smtClean="0"/>
              <a:t> end </a:t>
            </a:r>
            <a:r>
              <a:rPr lang="nl-NL" sz="1800" dirty="0" err="1" smtClean="0"/>
              <a:t>bring</a:t>
            </a:r>
            <a:r>
              <a:rPr lang="nl-NL" sz="1800" dirty="0" smtClean="0"/>
              <a:t> </a:t>
            </a:r>
            <a:r>
              <a:rPr lang="nl-NL" sz="1800" dirty="0" err="1" smtClean="0"/>
              <a:t>disadvantages</a:t>
            </a:r>
            <a:r>
              <a:rPr lang="nl-NL" sz="1800" dirty="0" smtClean="0"/>
              <a:t>!</a:t>
            </a:r>
            <a:endParaRPr lang="nl-NL" sz="1800" dirty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5992874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084321721765c1e78434b475a698ad93964e1a"/>
  <p:tag name="ISPRING_RESOURCE_PATHS_HASH_2" val="c3f317ba7b5e1a6a7f1f4f2869da9f284492f95"/>
</p:tagLst>
</file>

<file path=ppt/theme/theme1.xml><?xml version="1.0" encoding="utf-8"?>
<a:theme xmlns:a="http://schemas.openxmlformats.org/drawingml/2006/main" name="Rabo PPT template 2_5_UK 16x9">
  <a:themeElements>
    <a:clrScheme name="Rabo 2">
      <a:dk1>
        <a:sysClr val="windowText" lastClr="000000"/>
      </a:dk1>
      <a:lt1>
        <a:sysClr val="window" lastClr="FFFFFF"/>
      </a:lt1>
      <a:dk2>
        <a:srgbClr val="000099"/>
      </a:dk2>
      <a:lt2>
        <a:srgbClr val="EAEAEA"/>
      </a:lt2>
      <a:accent1>
        <a:srgbClr val="000099"/>
      </a:accent1>
      <a:accent2>
        <a:srgbClr val="FD6400"/>
      </a:accent2>
      <a:accent3>
        <a:srgbClr val="90D1E3"/>
      </a:accent3>
      <a:accent4>
        <a:srgbClr val="AB9D70"/>
      </a:accent4>
      <a:accent5>
        <a:srgbClr val="133359"/>
      </a:accent5>
      <a:accent6>
        <a:srgbClr val="80BA27"/>
      </a:accent6>
      <a:hlink>
        <a:srgbClr val="C8009C"/>
      </a:hlink>
      <a:folHlink>
        <a:srgbClr val="5E6A71"/>
      </a:folHlink>
    </a:clrScheme>
    <a:fontScheme name="Rabobank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AEAEA"/>
        </a:solidFill>
        <a:ln w="12700" cap="rnd" cmpd="sng" algn="ctr">
          <a:solidFill>
            <a:srgbClr val="EAEAEA"/>
          </a:solidFill>
          <a:prstDash val="solid"/>
        </a:ln>
        <a:effectLst/>
      </a:spPr>
      <a:bodyPr rtlCol="0" anchor="ctr"/>
      <a:lstStyle>
        <a:defPPr algn="ctr">
          <a:defRPr smtClean="0">
            <a:solidFill>
              <a:srgbClr val="5E6A71"/>
            </a:solidFill>
          </a:defRPr>
        </a:defPPr>
      </a:lstStyle>
    </a:spDef>
    <a:lnDef>
      <a:spPr>
        <a:ln w="12700" cap="rnd">
          <a:tailEnd type="non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  <a:ln w="12700">
          <a:noFill/>
        </a:ln>
      </a:spPr>
      <a:bodyPr wrap="square" lIns="0" rIns="0" rtlCol="0" anchor="t" anchorCtr="0">
        <a:spAutoFit/>
      </a:bodyPr>
      <a:lstStyle>
        <a:defPPr algn="ctr">
          <a:defRPr dirty="0" smtClean="0">
            <a:solidFill>
              <a:srgbClr val="5E6A71"/>
            </a:solidFill>
          </a:defRPr>
        </a:defPPr>
      </a:lstStyle>
    </a:txDef>
  </a:objectDefaults>
  <a:extraClrSchemeLst/>
  <a:custClrLst>
    <a:custClr name="Pioenroze">
      <a:srgbClr val="C8009C"/>
    </a:custClr>
    <a:custClr name="Granietgrijs">
      <a:srgbClr val="5E6A71"/>
    </a:custClr>
    <a:custClr name="Lippenstiftrood">
      <a:srgbClr val="D6083B"/>
    </a:custClr>
    <a:custClr name="Lichtgrijs">
      <a:srgbClr val="DCDDDE"/>
    </a:custClr>
  </a:custClrLst>
  <a:extLst>
    <a:ext uri="{05A4C25C-085E-4340-85A3-A5531E510DB2}">
      <thm15:themeFamily xmlns:thm15="http://schemas.microsoft.com/office/thememl/2012/main" xmlns="" name="Rabo PPT UK template 2_7 16x9.potx" id="{671DA4D5-0220-407E-B05F-E7BB291DF89A}" vid="{ED8930CF-5092-4711-BA35-2B9359ABB140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Rabo PPT UK template 2_7 16x9</Template>
  <TotalTime>498</TotalTime>
  <Words>1003</Words>
  <Application>Microsoft Office PowerPoint</Application>
  <PresentationFormat>Diavoorstelling (16:9)</PresentationFormat>
  <Paragraphs>129</Paragraphs>
  <Slides>17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18" baseType="lpstr">
      <vt:lpstr>Rabo PPT template 2_5_UK 16x9</vt:lpstr>
      <vt:lpstr>Redesigning the global monetary  infrastructure</vt:lpstr>
      <vt:lpstr>Introduction</vt:lpstr>
      <vt:lpstr>The post-Bretton Woods system</vt:lpstr>
      <vt:lpstr>Since 1945, the dollar is dominant (shares, %, 2017. Source: European Central Bank)</vt:lpstr>
      <vt:lpstr>Problems with the dollar standard</vt:lpstr>
      <vt:lpstr>The US international investment position (1976 – 2018; data in USD billion, source BEA)</vt:lpstr>
      <vt:lpstr>PowerPoint-presentatie</vt:lpstr>
      <vt:lpstr>The advantages for the US may be clear, but what about the disadvantages?</vt:lpstr>
      <vt:lpstr>Strengthening the euro is a good idea, but…</vt:lpstr>
      <vt:lpstr>EMU: one currency, but many effective exchange rates (Real Effective Exchange Rates Eurozone, Jan 2002 = 100, source: Macrobond)</vt:lpstr>
      <vt:lpstr>Is a global currency standard necessary?</vt:lpstr>
      <vt:lpstr>PowerPoint-presentatie</vt:lpstr>
      <vt:lpstr>A redesigned SDR</vt:lpstr>
      <vt:lpstr>A new SDR based system: the advantages</vt:lpstr>
      <vt:lpstr>Necessary precondition:  A new role for the IMF</vt:lpstr>
      <vt:lpstr>Conclusion</vt:lpstr>
      <vt:lpstr>PowerPoint-presentatie</vt:lpstr>
    </vt:vector>
  </TitlesOfParts>
  <Company>Rabobank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Strenghtening the international position of the euro</dc:title>
  <dc:creator>Boonstra, WW (Wim)</dc:creator>
  <cp:lastModifiedBy>Boonstra</cp:lastModifiedBy>
  <cp:revision>21</cp:revision>
  <cp:lastPrinted>2013-10-14T08:39:00Z</cp:lastPrinted>
  <dcterms:created xsi:type="dcterms:W3CDTF">2019-05-21T14:52:44Z</dcterms:created>
  <dcterms:modified xsi:type="dcterms:W3CDTF">2019-06-10T12:02:36Z</dcterms:modified>
  <cp:version>2.1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mbMenu2">
    <vt:lpwstr>Eerste hoofdstuk</vt:lpwstr>
  </property>
  <property fmtid="{D5CDD505-2E9C-101B-9397-08002B2CF9AE}" pid="3" name="cmbMenu3">
    <vt:lpwstr>Tweede hoofdstuk</vt:lpwstr>
  </property>
  <property fmtid="{D5CDD505-2E9C-101B-9397-08002B2CF9AE}" pid="4" name="cmbMenu4">
    <vt:lpwstr>Derde hoofdstuk</vt:lpwstr>
  </property>
  <property fmtid="{D5CDD505-2E9C-101B-9397-08002B2CF9AE}" pid="5" name="cmbMenu5">
    <vt:lpwstr>Vierde hoofdstuk</vt:lpwstr>
  </property>
  <property fmtid="{D5CDD505-2E9C-101B-9397-08002B2CF9AE}" pid="6" name="cmbMenu6">
    <vt:lpwstr>Vijfde hoofdstuk</vt:lpwstr>
  </property>
  <property fmtid="{D5CDD505-2E9C-101B-9397-08002B2CF9AE}" pid="7" name="cmbMenu7">
    <vt:lpwstr>Samenvatting</vt:lpwstr>
  </property>
  <property fmtid="{D5CDD505-2E9C-101B-9397-08002B2CF9AE}" pid="8" name="txtPag1">
    <vt:lpwstr>12</vt:lpwstr>
  </property>
  <property fmtid="{D5CDD505-2E9C-101B-9397-08002B2CF9AE}" pid="9" name="txtPag2">
    <vt:lpwstr>13</vt:lpwstr>
  </property>
  <property fmtid="{D5CDD505-2E9C-101B-9397-08002B2CF9AE}" pid="10" name="txtPag3">
    <vt:lpwstr>14</vt:lpwstr>
  </property>
  <property fmtid="{D5CDD505-2E9C-101B-9397-08002B2CF9AE}" pid="11" name="txtPag4">
    <vt:lpwstr>15</vt:lpwstr>
  </property>
  <property fmtid="{D5CDD505-2E9C-101B-9397-08002B2CF9AE}" pid="12" name="txtPag6">
    <vt:lpwstr>17</vt:lpwstr>
  </property>
  <property fmtid="{D5CDD505-2E9C-101B-9397-08002B2CF9AE}" pid="13" name="txtPag7">
    <vt:lpwstr>18</vt:lpwstr>
  </property>
  <property fmtid="{D5CDD505-2E9C-101B-9397-08002B2CF9AE}" pid="14" name="txtPag8">
    <vt:lpwstr>19</vt:lpwstr>
  </property>
  <property fmtid="{D5CDD505-2E9C-101B-9397-08002B2CF9AE}" pid="15" name="imgIcoon2">
    <vt:lpwstr>P:\PPTdesign\0pdrachtgevers\Rabobank Nederland\De PPT Templates\Iconen\Icon1.bmp</vt:lpwstr>
  </property>
  <property fmtid="{D5CDD505-2E9C-101B-9397-08002B2CF9AE}" pid="16" name="imgIcoon3">
    <vt:lpwstr>P:\PPTdesign\0pdrachtgevers\Rabobank Nederland\De PPT Templates\Iconen\Icon2.bmp</vt:lpwstr>
  </property>
  <property fmtid="{D5CDD505-2E9C-101B-9397-08002B2CF9AE}" pid="17" name="imgIcoon4">
    <vt:lpwstr>P:\PPTdesign\0pdrachtgevers\Rabobank Nederland\De PPT Templates\Iconen\Icon3.bmp</vt:lpwstr>
  </property>
  <property fmtid="{D5CDD505-2E9C-101B-9397-08002B2CF9AE}" pid="18" name="imgIcoon5">
    <vt:lpwstr>P:\PPTdesign\0pdrachtgevers\Rabobank Nederland\De PPT Templates\Iconen\Icon4.bmp</vt:lpwstr>
  </property>
  <property fmtid="{D5CDD505-2E9C-101B-9397-08002B2CF9AE}" pid="19" name="imgIcoon6">
    <vt:lpwstr>P:\PPTdesign\0pdrachtgevers\Rabobank Nederland\De PPT Templates\Iconen\Icon5.bmp</vt:lpwstr>
  </property>
  <property fmtid="{D5CDD505-2E9C-101B-9397-08002B2CF9AE}" pid="20" name="imgIcoon7">
    <vt:lpwstr>P:\PPTdesign\0pdrachtgevers\Rabobank Nederland\De PPT Templates\Iconen\Icon29.bmp</vt:lpwstr>
  </property>
  <property fmtid="{D5CDD505-2E9C-101B-9397-08002B2CF9AE}" pid="21" name="imgIcoon8">
    <vt:lpwstr>P:\PPTdesign\0pdrachtgevers\Rabobank Nederland\De PPT Templates\Iconen\Icon15.bmp</vt:lpwstr>
  </property>
  <property fmtid="{D5CDD505-2E9C-101B-9397-08002B2CF9AE}" pid="22" name="txtPag5">
    <vt:lpwstr>16</vt:lpwstr>
  </property>
  <property fmtid="{D5CDD505-2E9C-101B-9397-08002B2CF9AE}" pid="23" name="imgIcoon9">
    <vt:lpwstr>P:\PPTdesign\0pdrachtgevers\Rabobank Nederland\De PPT Templates\Iconen\Icon12.bmp</vt:lpwstr>
  </property>
  <property fmtid="{D5CDD505-2E9C-101B-9397-08002B2CF9AE}" pid="24" name="txtPag9">
    <vt:lpwstr>20</vt:lpwstr>
  </property>
  <property fmtid="{D5CDD505-2E9C-101B-9397-08002B2CF9AE}" pid="25" name="cmbMenu8">
    <vt:lpwstr>Afsluiting</vt:lpwstr>
  </property>
  <property fmtid="{D5CDD505-2E9C-101B-9397-08002B2CF9AE}" pid="26" name="cmbMenu1">
    <vt:lpwstr>Inleiding</vt:lpwstr>
  </property>
  <property fmtid="{D5CDD505-2E9C-101B-9397-08002B2CF9AE}" pid="27" name="imgIcoon1">
    <vt:lpwstr>P:\PPTdesign\0pdrachtgevers\Rabobank Nederland\De PPT Templates\Iconen\Icon30.bmp</vt:lpwstr>
  </property>
  <property fmtid="{D5CDD505-2E9C-101B-9397-08002B2CF9AE}" pid="28" name="cmbMenu9">
    <vt:lpwstr>Test</vt:lpwstr>
  </property>
  <property fmtid="{D5CDD505-2E9C-101B-9397-08002B2CF9AE}" pid="29" name="nieuw">
    <vt:lpwstr>nee</vt:lpwstr>
  </property>
</Properties>
</file>