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0" r:id="rId1"/>
  </p:sldMasterIdLst>
  <p:notesMasterIdLst>
    <p:notesMasterId r:id="rId18"/>
  </p:notesMasterIdLst>
  <p:handoutMasterIdLst>
    <p:handoutMasterId r:id="rId19"/>
  </p:handoutMasterIdLst>
  <p:sldIdLst>
    <p:sldId id="318" r:id="rId2"/>
    <p:sldId id="609" r:id="rId3"/>
    <p:sldId id="617" r:id="rId4"/>
    <p:sldId id="637" r:id="rId5"/>
    <p:sldId id="638" r:id="rId6"/>
    <p:sldId id="601" r:id="rId7"/>
    <p:sldId id="623" r:id="rId8"/>
    <p:sldId id="627" r:id="rId9"/>
    <p:sldId id="639" r:id="rId10"/>
    <p:sldId id="558" r:id="rId11"/>
    <p:sldId id="563" r:id="rId12"/>
    <p:sldId id="628" r:id="rId13"/>
    <p:sldId id="564" r:id="rId14"/>
    <p:sldId id="629" r:id="rId15"/>
    <p:sldId id="633" r:id="rId16"/>
    <p:sldId id="578" r:id="rId17"/>
  </p:sldIdLst>
  <p:sldSz cx="9144000" cy="6858000" type="screen4x3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06400" indent="444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15975" indent="92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27138" indent="1381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636713" indent="1857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A2E"/>
    <a:srgbClr val="002776"/>
    <a:srgbClr val="92D400"/>
    <a:srgbClr val="00A1DE"/>
    <a:srgbClr val="C9DD03"/>
    <a:srgbClr val="C7FF4C"/>
    <a:srgbClr val="72C7E7"/>
    <a:srgbClr val="AADDF1"/>
  </p:clrMru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4" autoAdjust="0"/>
    <p:restoredTop sz="94714" autoAdjust="0"/>
  </p:normalViewPr>
  <p:slideViewPr>
    <p:cSldViewPr>
      <p:cViewPr varScale="1">
        <p:scale>
          <a:sx n="67" d="100"/>
          <a:sy n="67" d="100"/>
        </p:scale>
        <p:origin x="-390" y="-108"/>
      </p:cViewPr>
      <p:guideLst>
        <p:guide orient="horz" pos="618"/>
        <p:guide pos="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904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EF7DC1-ED48-4476-A3DD-8DD79AB677C7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</dgm:pt>
    <dgm:pt modelId="{C0C8D50B-EA7B-45CE-A840-D14053F40742}">
      <dgm:prSet phldrT="[Text]" custT="1"/>
      <dgm:spPr/>
      <dgm:t>
        <a:bodyPr/>
        <a:lstStyle/>
        <a:p>
          <a:r>
            <a:rPr lang="fr-CH" sz="2300" dirty="0" err="1" smtClean="0"/>
            <a:t>Ethical</a:t>
          </a:r>
          <a:r>
            <a:rPr lang="fr-CH" sz="2300" dirty="0" smtClean="0"/>
            <a:t> restrictions</a:t>
          </a:r>
        </a:p>
      </dgm:t>
    </dgm:pt>
    <dgm:pt modelId="{4B6C3599-0045-47EE-9056-986CA613CB29}" type="parTrans" cxnId="{56FE5852-3989-48B2-B4FF-F0B44A689E92}">
      <dgm:prSet/>
      <dgm:spPr/>
      <dgm:t>
        <a:bodyPr/>
        <a:lstStyle/>
        <a:p>
          <a:endParaRPr lang="en-GB"/>
        </a:p>
      </dgm:t>
    </dgm:pt>
    <dgm:pt modelId="{3B2EB016-23E0-49F8-A0B6-39C15C390C59}" type="sibTrans" cxnId="{56FE5852-3989-48B2-B4FF-F0B44A689E92}">
      <dgm:prSet/>
      <dgm:spPr/>
      <dgm:t>
        <a:bodyPr/>
        <a:lstStyle/>
        <a:p>
          <a:endParaRPr lang="en-GB"/>
        </a:p>
      </dgm:t>
    </dgm:pt>
    <dgm:pt modelId="{6E5D12CB-15E3-495A-9A31-B54D6D87B023}">
      <dgm:prSet phldrT="[Text]"/>
      <dgm:spPr/>
      <dgm:t>
        <a:bodyPr/>
        <a:lstStyle/>
        <a:p>
          <a:r>
            <a:rPr lang="fr-CH" dirty="0" err="1" smtClean="0"/>
            <a:t>Role</a:t>
          </a:r>
          <a:r>
            <a:rPr lang="fr-CH" dirty="0" smtClean="0"/>
            <a:t> of </a:t>
          </a:r>
          <a:r>
            <a:rPr lang="fr-CH" dirty="0" err="1" smtClean="0"/>
            <a:t>Sharia’a</a:t>
          </a:r>
          <a:r>
            <a:rPr lang="fr-CH" dirty="0" smtClean="0"/>
            <a:t> </a:t>
          </a:r>
          <a:r>
            <a:rPr lang="fr-CH" dirty="0" err="1" smtClean="0"/>
            <a:t>Board</a:t>
          </a:r>
          <a:endParaRPr lang="en-GB" dirty="0"/>
        </a:p>
      </dgm:t>
    </dgm:pt>
    <dgm:pt modelId="{BF7A2597-ED6D-401C-BA6B-53B3931AAB7F}" type="parTrans" cxnId="{49920D5C-8692-470A-A9DF-15EA60BD8ED5}">
      <dgm:prSet/>
      <dgm:spPr/>
      <dgm:t>
        <a:bodyPr/>
        <a:lstStyle/>
        <a:p>
          <a:endParaRPr lang="en-GB"/>
        </a:p>
      </dgm:t>
    </dgm:pt>
    <dgm:pt modelId="{4127A95F-71B5-4765-B983-14D60BBB87DF}" type="sibTrans" cxnId="{49920D5C-8692-470A-A9DF-15EA60BD8ED5}">
      <dgm:prSet/>
      <dgm:spPr/>
      <dgm:t>
        <a:bodyPr/>
        <a:lstStyle/>
        <a:p>
          <a:endParaRPr lang="en-GB"/>
        </a:p>
      </dgm:t>
    </dgm:pt>
    <dgm:pt modelId="{F0BEB2B0-FCFF-444C-A670-BC9C6CD2A7C4}">
      <dgm:prSet phldrT="[Text]"/>
      <dgm:spPr/>
      <dgm:t>
        <a:bodyPr/>
        <a:lstStyle/>
        <a:p>
          <a:r>
            <a:rPr lang="fr-CH" dirty="0" smtClean="0"/>
            <a:t>Financial restrictions</a:t>
          </a:r>
          <a:endParaRPr lang="en-GB" dirty="0"/>
        </a:p>
      </dgm:t>
    </dgm:pt>
    <dgm:pt modelId="{F56CFE10-6DC4-44FE-A021-01681FF858EB}" type="parTrans" cxnId="{24AA31E4-C781-47F1-BB57-1B2848CA5D35}">
      <dgm:prSet/>
      <dgm:spPr/>
      <dgm:t>
        <a:bodyPr/>
        <a:lstStyle/>
        <a:p>
          <a:endParaRPr lang="en-GB"/>
        </a:p>
      </dgm:t>
    </dgm:pt>
    <dgm:pt modelId="{8A28ECA1-49FE-401D-94C0-2AFBFC616771}" type="sibTrans" cxnId="{24AA31E4-C781-47F1-BB57-1B2848CA5D35}">
      <dgm:prSet/>
      <dgm:spPr/>
      <dgm:t>
        <a:bodyPr/>
        <a:lstStyle/>
        <a:p>
          <a:endParaRPr lang="en-GB"/>
        </a:p>
      </dgm:t>
    </dgm:pt>
    <dgm:pt modelId="{11AC039D-CF9E-442A-B5EE-391A59038003}" type="pres">
      <dgm:prSet presAssocID="{8FEF7DC1-ED48-4476-A3DD-8DD79AB677C7}" presName="Name0" presStyleCnt="0">
        <dgm:presLayoutVars>
          <dgm:chMax val="7"/>
          <dgm:dir/>
          <dgm:resizeHandles val="exact"/>
        </dgm:presLayoutVars>
      </dgm:prSet>
      <dgm:spPr/>
    </dgm:pt>
    <dgm:pt modelId="{1BC020EA-0FDF-4A56-B250-6FF8D11115F5}" type="pres">
      <dgm:prSet presAssocID="{8FEF7DC1-ED48-4476-A3DD-8DD79AB677C7}" presName="ellipse1" presStyleLbl="vennNode1" presStyleIdx="0" presStyleCnt="3" custLinFactNeighborX="11535" custLinFactNeighborY="6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2FFE9D-12A5-4AF4-B138-89FA8C227669}" type="pres">
      <dgm:prSet presAssocID="{8FEF7DC1-ED48-4476-A3DD-8DD79AB677C7}" presName="ellipse2" presStyleLbl="vennNode1" presStyleIdx="1" presStyleCnt="3" custLinFactNeighborX="-1403" custLinFactNeighborY="48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54F9536-2AAE-4441-96AC-4B9AC13C3EF4}" type="pres">
      <dgm:prSet presAssocID="{8FEF7DC1-ED48-4476-A3DD-8DD79AB677C7}" presName="ellipse3" presStyleLbl="vennNode1" presStyleIdx="2" presStyleCnt="3" custLinFactNeighborX="-8349" custLinFactNeighborY="6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4AA31E4-C781-47F1-BB57-1B2848CA5D35}" srcId="{8FEF7DC1-ED48-4476-A3DD-8DD79AB677C7}" destId="{F0BEB2B0-FCFF-444C-A670-BC9C6CD2A7C4}" srcOrd="2" destOrd="0" parTransId="{F56CFE10-6DC4-44FE-A021-01681FF858EB}" sibTransId="{8A28ECA1-49FE-401D-94C0-2AFBFC616771}"/>
    <dgm:cxn modelId="{4FEBB120-8226-4369-8CDE-DBBAE87BBE27}" type="presOf" srcId="{F0BEB2B0-FCFF-444C-A670-BC9C6CD2A7C4}" destId="{E54F9536-2AAE-4441-96AC-4B9AC13C3EF4}" srcOrd="0" destOrd="0" presId="urn:microsoft.com/office/officeart/2005/8/layout/rings+Icon"/>
    <dgm:cxn modelId="{93E560AF-574F-4CAC-94DF-E50A741C179F}" type="presOf" srcId="{6E5D12CB-15E3-495A-9A31-B54D6D87B023}" destId="{242FFE9D-12A5-4AF4-B138-89FA8C227669}" srcOrd="0" destOrd="0" presId="urn:microsoft.com/office/officeart/2005/8/layout/rings+Icon"/>
    <dgm:cxn modelId="{56FE5852-3989-48B2-B4FF-F0B44A689E92}" srcId="{8FEF7DC1-ED48-4476-A3DD-8DD79AB677C7}" destId="{C0C8D50B-EA7B-45CE-A840-D14053F40742}" srcOrd="0" destOrd="0" parTransId="{4B6C3599-0045-47EE-9056-986CA613CB29}" sibTransId="{3B2EB016-23E0-49F8-A0B6-39C15C390C59}"/>
    <dgm:cxn modelId="{9ECCECAA-98F4-4749-BA51-A4BE6790CC4B}" type="presOf" srcId="{8FEF7DC1-ED48-4476-A3DD-8DD79AB677C7}" destId="{11AC039D-CF9E-442A-B5EE-391A59038003}" srcOrd="0" destOrd="0" presId="urn:microsoft.com/office/officeart/2005/8/layout/rings+Icon"/>
    <dgm:cxn modelId="{E9381113-8B8C-4040-805E-C867A6F67837}" type="presOf" srcId="{C0C8D50B-EA7B-45CE-A840-D14053F40742}" destId="{1BC020EA-0FDF-4A56-B250-6FF8D11115F5}" srcOrd="0" destOrd="0" presId="urn:microsoft.com/office/officeart/2005/8/layout/rings+Icon"/>
    <dgm:cxn modelId="{49920D5C-8692-470A-A9DF-15EA60BD8ED5}" srcId="{8FEF7DC1-ED48-4476-A3DD-8DD79AB677C7}" destId="{6E5D12CB-15E3-495A-9A31-B54D6D87B023}" srcOrd="1" destOrd="0" parTransId="{BF7A2597-ED6D-401C-BA6B-53B3931AAB7F}" sibTransId="{4127A95F-71B5-4765-B983-14D60BBB87DF}"/>
    <dgm:cxn modelId="{C74D99A7-D8A0-4F21-AFB2-998FE26B7F94}" type="presParOf" srcId="{11AC039D-CF9E-442A-B5EE-391A59038003}" destId="{1BC020EA-0FDF-4A56-B250-6FF8D11115F5}" srcOrd="0" destOrd="0" presId="urn:microsoft.com/office/officeart/2005/8/layout/rings+Icon"/>
    <dgm:cxn modelId="{6F6B1DCC-3ECB-4482-9A99-76AE8786C52A}" type="presParOf" srcId="{11AC039D-CF9E-442A-B5EE-391A59038003}" destId="{242FFE9D-12A5-4AF4-B138-89FA8C227669}" srcOrd="1" destOrd="0" presId="urn:microsoft.com/office/officeart/2005/8/layout/rings+Icon"/>
    <dgm:cxn modelId="{FDDCF4F0-7C77-46B2-9532-76E91D77E360}" type="presParOf" srcId="{11AC039D-CF9E-442A-B5EE-391A59038003}" destId="{E54F9536-2AAE-4441-96AC-4B9AC13C3EF4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0E9F00-62A6-4E52-BD79-82A38F321FA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92B658AF-7EED-4F0C-AF1C-C1303FDC2DA9}">
      <dgm:prSet phldrT="[Text]"/>
      <dgm:spPr/>
      <dgm:t>
        <a:bodyPr/>
        <a:lstStyle/>
        <a:p>
          <a:r>
            <a:rPr lang="fr-CH" b="1" dirty="0" smtClean="0"/>
            <a:t>1978</a:t>
          </a:r>
          <a:r>
            <a:rPr lang="fr-CH" dirty="0" smtClean="0"/>
            <a:t>: first </a:t>
          </a:r>
          <a:r>
            <a:rPr lang="fr-CH" dirty="0" err="1" smtClean="0"/>
            <a:t>Islamic</a:t>
          </a:r>
          <a:r>
            <a:rPr lang="fr-CH" dirty="0" smtClean="0"/>
            <a:t> institution in Europe</a:t>
          </a:r>
          <a:endParaRPr lang="en-GB" dirty="0"/>
        </a:p>
      </dgm:t>
    </dgm:pt>
    <dgm:pt modelId="{4C92B300-1D21-4FFC-A1F0-DFD150193FF8}" type="parTrans" cxnId="{63350114-0898-49CF-8B27-D7F25B57DDFF}">
      <dgm:prSet/>
      <dgm:spPr/>
      <dgm:t>
        <a:bodyPr/>
        <a:lstStyle/>
        <a:p>
          <a:endParaRPr lang="en-GB"/>
        </a:p>
      </dgm:t>
    </dgm:pt>
    <dgm:pt modelId="{9356C0F5-1415-4E7A-ABA6-5786E83EAA5C}" type="sibTrans" cxnId="{63350114-0898-49CF-8B27-D7F25B57DDFF}">
      <dgm:prSet/>
      <dgm:spPr/>
      <dgm:t>
        <a:bodyPr/>
        <a:lstStyle/>
        <a:p>
          <a:endParaRPr lang="en-GB"/>
        </a:p>
      </dgm:t>
    </dgm:pt>
    <dgm:pt modelId="{50053632-04AE-462F-AA3C-D90D2C7525B3}">
      <dgm:prSet phldrT="[Text]"/>
      <dgm:spPr/>
      <dgm:t>
        <a:bodyPr/>
        <a:lstStyle/>
        <a:p>
          <a:r>
            <a:rPr lang="fr-CH" b="1" dirty="0" smtClean="0"/>
            <a:t>1983</a:t>
          </a:r>
          <a:r>
            <a:rPr lang="fr-CH" dirty="0" smtClean="0"/>
            <a:t>: first </a:t>
          </a:r>
          <a:r>
            <a:rPr lang="fr-CH" dirty="0" err="1" smtClean="0"/>
            <a:t>Takaful</a:t>
          </a:r>
          <a:r>
            <a:rPr lang="fr-CH" dirty="0" smtClean="0"/>
            <a:t> in Europe</a:t>
          </a:r>
          <a:endParaRPr lang="en-GB" dirty="0"/>
        </a:p>
      </dgm:t>
    </dgm:pt>
    <dgm:pt modelId="{A589780D-73A2-475D-B830-6156EC4B9D55}" type="parTrans" cxnId="{439FDE64-F4E7-4E15-89AA-07404CE25332}">
      <dgm:prSet/>
      <dgm:spPr/>
      <dgm:t>
        <a:bodyPr/>
        <a:lstStyle/>
        <a:p>
          <a:endParaRPr lang="en-GB"/>
        </a:p>
      </dgm:t>
    </dgm:pt>
    <dgm:pt modelId="{A16150D6-8D8F-4B8F-88C9-62A98D9142AC}" type="sibTrans" cxnId="{439FDE64-F4E7-4E15-89AA-07404CE25332}">
      <dgm:prSet/>
      <dgm:spPr/>
      <dgm:t>
        <a:bodyPr/>
        <a:lstStyle/>
        <a:p>
          <a:endParaRPr lang="en-GB"/>
        </a:p>
      </dgm:t>
    </dgm:pt>
    <dgm:pt modelId="{523AFDAB-674A-4002-AA3E-DF99140E6D92}">
      <dgm:prSet phldrT="[Text]"/>
      <dgm:spPr/>
      <dgm:t>
        <a:bodyPr/>
        <a:lstStyle/>
        <a:p>
          <a:r>
            <a:rPr lang="fr-CH" b="1" dirty="0" smtClean="0"/>
            <a:t>1990s</a:t>
          </a:r>
          <a:r>
            <a:rPr lang="fr-CH" dirty="0" smtClean="0"/>
            <a:t>: </a:t>
          </a:r>
          <a:r>
            <a:rPr lang="fr-CH" dirty="0" err="1" smtClean="0"/>
            <a:t>Sharia’a</a:t>
          </a:r>
          <a:r>
            <a:rPr lang="fr-CH" dirty="0" smtClean="0"/>
            <a:t> </a:t>
          </a:r>
          <a:r>
            <a:rPr lang="fr-CH" dirty="0" err="1" smtClean="0"/>
            <a:t>funds</a:t>
          </a:r>
          <a:r>
            <a:rPr lang="fr-CH" dirty="0" smtClean="0"/>
            <a:t> in Luxembourg</a:t>
          </a:r>
          <a:endParaRPr lang="en-GB" dirty="0"/>
        </a:p>
      </dgm:t>
    </dgm:pt>
    <dgm:pt modelId="{94B8B423-CC12-415F-9A26-A7ACC2B2FFCE}" type="parTrans" cxnId="{948B6D0E-06EF-4060-BE65-3D9FB11EEC2F}">
      <dgm:prSet/>
      <dgm:spPr/>
      <dgm:t>
        <a:bodyPr/>
        <a:lstStyle/>
        <a:p>
          <a:endParaRPr lang="en-GB"/>
        </a:p>
      </dgm:t>
    </dgm:pt>
    <dgm:pt modelId="{58F5ED48-5B20-4D6E-9588-04DF01E38EE6}" type="sibTrans" cxnId="{948B6D0E-06EF-4060-BE65-3D9FB11EEC2F}">
      <dgm:prSet/>
      <dgm:spPr/>
      <dgm:t>
        <a:bodyPr/>
        <a:lstStyle/>
        <a:p>
          <a:endParaRPr lang="en-GB"/>
        </a:p>
      </dgm:t>
    </dgm:pt>
    <dgm:pt modelId="{AE95DB12-CD7B-46EC-9B7D-3841199565EE}">
      <dgm:prSet phldrT="[Text]"/>
      <dgm:spPr/>
      <dgm:t>
        <a:bodyPr/>
        <a:lstStyle/>
        <a:p>
          <a:r>
            <a:rPr lang="fr-CH" b="1" dirty="0" smtClean="0"/>
            <a:t>2002</a:t>
          </a:r>
          <a:r>
            <a:rPr lang="fr-CH" dirty="0" smtClean="0"/>
            <a:t>: first </a:t>
          </a:r>
          <a:r>
            <a:rPr lang="fr-CH" dirty="0" err="1" smtClean="0"/>
            <a:t>European</a:t>
          </a:r>
          <a:r>
            <a:rPr lang="fr-CH" dirty="0" smtClean="0"/>
            <a:t> stock exchange to </a:t>
          </a:r>
          <a:r>
            <a:rPr lang="fr-CH" dirty="0" err="1" smtClean="0"/>
            <a:t>list</a:t>
          </a:r>
          <a:r>
            <a:rPr lang="fr-CH" dirty="0" smtClean="0"/>
            <a:t> </a:t>
          </a:r>
          <a:r>
            <a:rPr lang="fr-CH" dirty="0" err="1" smtClean="0"/>
            <a:t>Sukuk</a:t>
          </a:r>
          <a:endParaRPr lang="en-GB" dirty="0"/>
        </a:p>
      </dgm:t>
    </dgm:pt>
    <dgm:pt modelId="{0BF6691D-8075-437C-9202-AEB2560DFEF0}" type="parTrans" cxnId="{0EDCB318-AE95-4A77-B0CD-889237E633F9}">
      <dgm:prSet/>
      <dgm:spPr/>
      <dgm:t>
        <a:bodyPr/>
        <a:lstStyle/>
        <a:p>
          <a:endParaRPr lang="en-GB"/>
        </a:p>
      </dgm:t>
    </dgm:pt>
    <dgm:pt modelId="{679C14F1-83EB-485A-9FC4-3A5175529881}" type="sibTrans" cxnId="{0EDCB318-AE95-4A77-B0CD-889237E633F9}">
      <dgm:prSet/>
      <dgm:spPr/>
      <dgm:t>
        <a:bodyPr/>
        <a:lstStyle/>
        <a:p>
          <a:endParaRPr lang="en-GB"/>
        </a:p>
      </dgm:t>
    </dgm:pt>
    <dgm:pt modelId="{2CCEAB4D-133A-49F8-8032-957D3A45BA3F}">
      <dgm:prSet phldrT="[Text]"/>
      <dgm:spPr/>
      <dgm:t>
        <a:bodyPr/>
        <a:lstStyle/>
        <a:p>
          <a:r>
            <a:rPr lang="fr-CH" b="1" dirty="0" smtClean="0"/>
            <a:t>2009</a:t>
          </a:r>
          <a:r>
            <a:rPr lang="fr-CH" dirty="0" smtClean="0"/>
            <a:t>: first </a:t>
          </a:r>
          <a:r>
            <a:rPr lang="fr-CH" dirty="0" err="1" smtClean="0"/>
            <a:t>European</a:t>
          </a:r>
          <a:r>
            <a:rPr lang="fr-CH" dirty="0" smtClean="0"/>
            <a:t> Central </a:t>
          </a:r>
          <a:r>
            <a:rPr lang="fr-CH" dirty="0" err="1" smtClean="0"/>
            <a:t>bank</a:t>
          </a:r>
          <a:r>
            <a:rPr lang="fr-CH" dirty="0" smtClean="0"/>
            <a:t> to </a:t>
          </a:r>
          <a:r>
            <a:rPr lang="fr-CH" dirty="0" err="1" smtClean="0"/>
            <a:t>become</a:t>
          </a:r>
          <a:r>
            <a:rPr lang="fr-CH" dirty="0" smtClean="0"/>
            <a:t> IFSB </a:t>
          </a:r>
          <a:r>
            <a:rPr lang="fr-CH" dirty="0" err="1" smtClean="0"/>
            <a:t>member</a:t>
          </a:r>
          <a:endParaRPr lang="en-GB" dirty="0"/>
        </a:p>
      </dgm:t>
    </dgm:pt>
    <dgm:pt modelId="{ACC9E230-0E2F-4E6C-8823-0C7A8B336363}" type="parTrans" cxnId="{9557CADC-9DAF-427D-A8D3-7B37865A7459}">
      <dgm:prSet/>
      <dgm:spPr/>
      <dgm:t>
        <a:bodyPr/>
        <a:lstStyle/>
        <a:p>
          <a:endParaRPr lang="en-GB"/>
        </a:p>
      </dgm:t>
    </dgm:pt>
    <dgm:pt modelId="{869AE353-96C9-4531-86FB-8C34BAFBA986}" type="sibTrans" cxnId="{9557CADC-9DAF-427D-A8D3-7B37865A7459}">
      <dgm:prSet/>
      <dgm:spPr/>
      <dgm:t>
        <a:bodyPr/>
        <a:lstStyle/>
        <a:p>
          <a:endParaRPr lang="en-GB"/>
        </a:p>
      </dgm:t>
    </dgm:pt>
    <dgm:pt modelId="{5D070571-B76A-44DB-9E03-A0E706BE9E80}">
      <dgm:prSet phldrT="[Text]"/>
      <dgm:spPr/>
      <dgm:t>
        <a:bodyPr/>
        <a:lstStyle/>
        <a:p>
          <a:r>
            <a:rPr lang="fr-CH" b="1" dirty="0" smtClean="0"/>
            <a:t>2011</a:t>
          </a:r>
          <a:r>
            <a:rPr lang="fr-CH" dirty="0" smtClean="0"/>
            <a:t>: first </a:t>
          </a:r>
          <a:r>
            <a:rPr lang="fr-CH" dirty="0" err="1" smtClean="0"/>
            <a:t>European</a:t>
          </a:r>
          <a:r>
            <a:rPr lang="fr-CH" dirty="0" smtClean="0"/>
            <a:t> </a:t>
          </a:r>
          <a:r>
            <a:rPr lang="fr-CH" dirty="0" err="1" smtClean="0"/>
            <a:t>member</a:t>
          </a:r>
          <a:r>
            <a:rPr lang="fr-CH" dirty="0" smtClean="0"/>
            <a:t> </a:t>
          </a:r>
          <a:r>
            <a:rPr lang="fr-CH" dirty="0" err="1" smtClean="0"/>
            <a:t>hosting</a:t>
          </a:r>
          <a:r>
            <a:rPr lang="fr-CH" dirty="0" smtClean="0"/>
            <a:t> </a:t>
          </a:r>
          <a:r>
            <a:rPr lang="fr-CH" dirty="0" err="1" smtClean="0"/>
            <a:t>annual</a:t>
          </a:r>
          <a:r>
            <a:rPr lang="fr-CH" dirty="0" smtClean="0"/>
            <a:t> IFSB </a:t>
          </a:r>
          <a:r>
            <a:rPr lang="fr-CH" dirty="0" err="1" smtClean="0"/>
            <a:t>conference</a:t>
          </a:r>
          <a:endParaRPr lang="en-GB" dirty="0"/>
        </a:p>
      </dgm:t>
    </dgm:pt>
    <dgm:pt modelId="{950F1D9B-ECF9-4368-A2FE-9183613C7B6E}" type="parTrans" cxnId="{487E883E-21C7-42FD-9DCD-236F353D0956}">
      <dgm:prSet/>
      <dgm:spPr/>
      <dgm:t>
        <a:bodyPr/>
        <a:lstStyle/>
        <a:p>
          <a:endParaRPr lang="en-GB"/>
        </a:p>
      </dgm:t>
    </dgm:pt>
    <dgm:pt modelId="{078DF9FB-6CDD-48C7-B598-135528658485}" type="sibTrans" cxnId="{487E883E-21C7-42FD-9DCD-236F353D0956}">
      <dgm:prSet/>
      <dgm:spPr/>
      <dgm:t>
        <a:bodyPr/>
        <a:lstStyle/>
        <a:p>
          <a:endParaRPr lang="en-GB"/>
        </a:p>
      </dgm:t>
    </dgm:pt>
    <dgm:pt modelId="{9453EF2F-5E88-4EEB-910F-D24DDFDDCC09}">
      <dgm:prSet phldrT="[Text]"/>
      <dgm:spPr/>
      <dgm:t>
        <a:bodyPr/>
        <a:lstStyle/>
        <a:p>
          <a:r>
            <a:rPr lang="fr-CH" b="1" dirty="0" smtClean="0"/>
            <a:t>2011</a:t>
          </a:r>
          <a:r>
            <a:rPr lang="fr-CH" dirty="0" smtClean="0"/>
            <a:t>: first </a:t>
          </a:r>
          <a:r>
            <a:rPr lang="fr-CH" dirty="0" err="1" smtClean="0"/>
            <a:t>European</a:t>
          </a:r>
          <a:r>
            <a:rPr lang="fr-CH" dirty="0" smtClean="0"/>
            <a:t> Central </a:t>
          </a:r>
          <a:r>
            <a:rPr lang="fr-CH" dirty="0" err="1" smtClean="0"/>
            <a:t>bank</a:t>
          </a:r>
          <a:r>
            <a:rPr lang="fr-CH" dirty="0" smtClean="0"/>
            <a:t> </a:t>
          </a:r>
          <a:r>
            <a:rPr lang="fr-CH" dirty="0" err="1" smtClean="0"/>
            <a:t>participating</a:t>
          </a:r>
          <a:r>
            <a:rPr lang="fr-CH" dirty="0" smtClean="0"/>
            <a:t> to IILM</a:t>
          </a:r>
          <a:endParaRPr lang="en-GB" dirty="0"/>
        </a:p>
      </dgm:t>
    </dgm:pt>
    <dgm:pt modelId="{1ED04F9B-4B92-4D73-A6EC-08805A0B675F}" type="parTrans" cxnId="{9EDE6243-A94A-4355-B395-B5F935319162}">
      <dgm:prSet/>
      <dgm:spPr/>
      <dgm:t>
        <a:bodyPr/>
        <a:lstStyle/>
        <a:p>
          <a:endParaRPr lang="en-GB"/>
        </a:p>
      </dgm:t>
    </dgm:pt>
    <dgm:pt modelId="{4B606576-D53A-4F14-B288-D42F6D0DEA1C}" type="sibTrans" cxnId="{9EDE6243-A94A-4355-B395-B5F935319162}">
      <dgm:prSet/>
      <dgm:spPr/>
      <dgm:t>
        <a:bodyPr/>
        <a:lstStyle/>
        <a:p>
          <a:endParaRPr lang="en-GB"/>
        </a:p>
      </dgm:t>
    </dgm:pt>
    <dgm:pt modelId="{1296412A-0679-4920-A675-370B6B2B4228}" type="pres">
      <dgm:prSet presAssocID="{0C0E9F00-62A6-4E52-BD79-82A38F321FAF}" presName="Name0" presStyleCnt="0">
        <dgm:presLayoutVars>
          <dgm:dir/>
          <dgm:resizeHandles val="exact"/>
        </dgm:presLayoutVars>
      </dgm:prSet>
      <dgm:spPr/>
    </dgm:pt>
    <dgm:pt modelId="{067EA2F4-F052-485E-A85E-6464D242A01C}" type="pres">
      <dgm:prSet presAssocID="{0C0E9F00-62A6-4E52-BD79-82A38F321FAF}" presName="arrow" presStyleLbl="bgShp" presStyleIdx="0" presStyleCnt="1"/>
      <dgm:spPr/>
    </dgm:pt>
    <dgm:pt modelId="{374CF596-E3DE-4A70-9750-9C7A483D32CC}" type="pres">
      <dgm:prSet presAssocID="{0C0E9F00-62A6-4E52-BD79-82A38F321FAF}" presName="points" presStyleCnt="0"/>
      <dgm:spPr/>
    </dgm:pt>
    <dgm:pt modelId="{458CC6EB-F45C-4663-9BF2-D7CF7BEB8F99}" type="pres">
      <dgm:prSet presAssocID="{92B658AF-7EED-4F0C-AF1C-C1303FDC2DA9}" presName="compositeA" presStyleCnt="0"/>
      <dgm:spPr/>
    </dgm:pt>
    <dgm:pt modelId="{9B1B7889-6B8D-4D63-9BB5-363A6897687B}" type="pres">
      <dgm:prSet presAssocID="{92B658AF-7EED-4F0C-AF1C-C1303FDC2DA9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31E13B-F6B6-4B44-99E3-4687DA915CD6}" type="pres">
      <dgm:prSet presAssocID="{92B658AF-7EED-4F0C-AF1C-C1303FDC2DA9}" presName="circleA" presStyleLbl="node1" presStyleIdx="0" presStyleCnt="7"/>
      <dgm:spPr/>
    </dgm:pt>
    <dgm:pt modelId="{3B61BDB4-2B11-4469-824E-9850B11A6202}" type="pres">
      <dgm:prSet presAssocID="{92B658AF-7EED-4F0C-AF1C-C1303FDC2DA9}" presName="spaceA" presStyleCnt="0"/>
      <dgm:spPr/>
    </dgm:pt>
    <dgm:pt modelId="{9CD3321D-A120-4B37-B48D-324615745933}" type="pres">
      <dgm:prSet presAssocID="{9356C0F5-1415-4E7A-ABA6-5786E83EAA5C}" presName="space" presStyleCnt="0"/>
      <dgm:spPr/>
    </dgm:pt>
    <dgm:pt modelId="{E8A580FE-135F-4E53-9D4A-FC16944ABD08}" type="pres">
      <dgm:prSet presAssocID="{50053632-04AE-462F-AA3C-D90D2C7525B3}" presName="compositeB" presStyleCnt="0"/>
      <dgm:spPr/>
    </dgm:pt>
    <dgm:pt modelId="{29F712D0-A68C-4BA4-8E40-6859E2BAB06F}" type="pres">
      <dgm:prSet presAssocID="{50053632-04AE-462F-AA3C-D90D2C7525B3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0ADE6B-0FDC-40D6-8E56-D3F82310E5C4}" type="pres">
      <dgm:prSet presAssocID="{50053632-04AE-462F-AA3C-D90D2C7525B3}" presName="circleB" presStyleLbl="node1" presStyleIdx="1" presStyleCnt="7"/>
      <dgm:spPr/>
    </dgm:pt>
    <dgm:pt modelId="{2C5CE752-9962-48FE-804F-A97FFB4A278C}" type="pres">
      <dgm:prSet presAssocID="{50053632-04AE-462F-AA3C-D90D2C7525B3}" presName="spaceB" presStyleCnt="0"/>
      <dgm:spPr/>
    </dgm:pt>
    <dgm:pt modelId="{F623CE64-5BC5-48F6-9993-3CF4FFE0C3C7}" type="pres">
      <dgm:prSet presAssocID="{A16150D6-8D8F-4B8F-88C9-62A98D9142AC}" presName="space" presStyleCnt="0"/>
      <dgm:spPr/>
    </dgm:pt>
    <dgm:pt modelId="{0FADF8BF-87C9-4728-9272-B259EF924DBF}" type="pres">
      <dgm:prSet presAssocID="{523AFDAB-674A-4002-AA3E-DF99140E6D92}" presName="compositeA" presStyleCnt="0"/>
      <dgm:spPr/>
    </dgm:pt>
    <dgm:pt modelId="{E12002FB-A143-49E1-AA12-B635CD70216B}" type="pres">
      <dgm:prSet presAssocID="{523AFDAB-674A-4002-AA3E-DF99140E6D92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0821E7-76E2-4834-9ACB-2DB91AB2CE5F}" type="pres">
      <dgm:prSet presAssocID="{523AFDAB-674A-4002-AA3E-DF99140E6D92}" presName="circleA" presStyleLbl="node1" presStyleIdx="2" presStyleCnt="7"/>
      <dgm:spPr/>
    </dgm:pt>
    <dgm:pt modelId="{2FB73B74-1490-4B51-ACEE-D106F6D18235}" type="pres">
      <dgm:prSet presAssocID="{523AFDAB-674A-4002-AA3E-DF99140E6D92}" presName="spaceA" presStyleCnt="0"/>
      <dgm:spPr/>
    </dgm:pt>
    <dgm:pt modelId="{7902FA05-6218-42A9-8EF4-C8F531A7EEB8}" type="pres">
      <dgm:prSet presAssocID="{58F5ED48-5B20-4D6E-9588-04DF01E38EE6}" presName="space" presStyleCnt="0"/>
      <dgm:spPr/>
    </dgm:pt>
    <dgm:pt modelId="{F7FDCC79-3A78-473D-A535-73CC2FFDE8C6}" type="pres">
      <dgm:prSet presAssocID="{AE95DB12-CD7B-46EC-9B7D-3841199565EE}" presName="compositeB" presStyleCnt="0"/>
      <dgm:spPr/>
    </dgm:pt>
    <dgm:pt modelId="{7BD8368E-CEAB-4D0C-A0AB-1F3299175B12}" type="pres">
      <dgm:prSet presAssocID="{AE95DB12-CD7B-46EC-9B7D-3841199565EE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21DE72-EDD7-4172-9D8E-E5E15947792F}" type="pres">
      <dgm:prSet presAssocID="{AE95DB12-CD7B-46EC-9B7D-3841199565EE}" presName="circleB" presStyleLbl="node1" presStyleIdx="3" presStyleCnt="7"/>
      <dgm:spPr/>
    </dgm:pt>
    <dgm:pt modelId="{2336D3D8-C99C-489E-A68A-D2CA6EA96FE3}" type="pres">
      <dgm:prSet presAssocID="{AE95DB12-CD7B-46EC-9B7D-3841199565EE}" presName="spaceB" presStyleCnt="0"/>
      <dgm:spPr/>
    </dgm:pt>
    <dgm:pt modelId="{42535D13-8574-445B-87C3-5334EEBFCF1F}" type="pres">
      <dgm:prSet presAssocID="{679C14F1-83EB-485A-9FC4-3A5175529881}" presName="space" presStyleCnt="0"/>
      <dgm:spPr/>
    </dgm:pt>
    <dgm:pt modelId="{2A213FE0-263C-4F3F-9A59-65529F2253FE}" type="pres">
      <dgm:prSet presAssocID="{2CCEAB4D-133A-49F8-8032-957D3A45BA3F}" presName="compositeA" presStyleCnt="0"/>
      <dgm:spPr/>
    </dgm:pt>
    <dgm:pt modelId="{C6DDF7E1-AAA8-4125-AD27-79B2054B29C8}" type="pres">
      <dgm:prSet presAssocID="{2CCEAB4D-133A-49F8-8032-957D3A45BA3F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39F3C2-E8F8-48FE-9710-8E843CCCDD9D}" type="pres">
      <dgm:prSet presAssocID="{2CCEAB4D-133A-49F8-8032-957D3A45BA3F}" presName="circleA" presStyleLbl="node1" presStyleIdx="4" presStyleCnt="7"/>
      <dgm:spPr/>
    </dgm:pt>
    <dgm:pt modelId="{C9E9ED8E-B446-4A42-9941-458D51D95D74}" type="pres">
      <dgm:prSet presAssocID="{2CCEAB4D-133A-49F8-8032-957D3A45BA3F}" presName="spaceA" presStyleCnt="0"/>
      <dgm:spPr/>
    </dgm:pt>
    <dgm:pt modelId="{D44BB80D-E71B-4D3A-9707-A45AC53FAAC6}" type="pres">
      <dgm:prSet presAssocID="{869AE353-96C9-4531-86FB-8C34BAFBA986}" presName="space" presStyleCnt="0"/>
      <dgm:spPr/>
    </dgm:pt>
    <dgm:pt modelId="{99C1810B-2423-4517-A195-2153B5E49009}" type="pres">
      <dgm:prSet presAssocID="{5D070571-B76A-44DB-9E03-A0E706BE9E80}" presName="compositeB" presStyleCnt="0"/>
      <dgm:spPr/>
    </dgm:pt>
    <dgm:pt modelId="{324F0CFA-BAC4-471E-BB80-8FB8D27ABFBB}" type="pres">
      <dgm:prSet presAssocID="{5D070571-B76A-44DB-9E03-A0E706BE9E80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2B1BFF-2D7D-47D0-A72B-11A9429E8E0F}" type="pres">
      <dgm:prSet presAssocID="{5D070571-B76A-44DB-9E03-A0E706BE9E80}" presName="circleB" presStyleLbl="node1" presStyleIdx="5" presStyleCnt="7"/>
      <dgm:spPr/>
    </dgm:pt>
    <dgm:pt modelId="{EAE962F6-9E97-4C7A-B299-1105A50B85F2}" type="pres">
      <dgm:prSet presAssocID="{5D070571-B76A-44DB-9E03-A0E706BE9E80}" presName="spaceB" presStyleCnt="0"/>
      <dgm:spPr/>
    </dgm:pt>
    <dgm:pt modelId="{58512456-534C-41A7-9C04-CB89DEAEE097}" type="pres">
      <dgm:prSet presAssocID="{078DF9FB-6CDD-48C7-B598-135528658485}" presName="space" presStyleCnt="0"/>
      <dgm:spPr/>
    </dgm:pt>
    <dgm:pt modelId="{852D4930-F28F-4DAE-841C-FD7BB2939821}" type="pres">
      <dgm:prSet presAssocID="{9453EF2F-5E88-4EEB-910F-D24DDFDDCC09}" presName="compositeA" presStyleCnt="0"/>
      <dgm:spPr/>
    </dgm:pt>
    <dgm:pt modelId="{73EB50A4-3AC3-4FE9-A141-B9619CB86428}" type="pres">
      <dgm:prSet presAssocID="{9453EF2F-5E88-4EEB-910F-D24DDFDDCC09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AE5E36-31B2-49D2-BFEF-80DF83BB3DC6}" type="pres">
      <dgm:prSet presAssocID="{9453EF2F-5E88-4EEB-910F-D24DDFDDCC09}" presName="circleA" presStyleLbl="node1" presStyleIdx="6" presStyleCnt="7"/>
      <dgm:spPr/>
    </dgm:pt>
    <dgm:pt modelId="{DCA0CF08-BDCA-45C9-8503-2C7845DE3D95}" type="pres">
      <dgm:prSet presAssocID="{9453EF2F-5E88-4EEB-910F-D24DDFDDCC09}" presName="spaceA" presStyleCnt="0"/>
      <dgm:spPr/>
    </dgm:pt>
  </dgm:ptLst>
  <dgm:cxnLst>
    <dgm:cxn modelId="{487E883E-21C7-42FD-9DCD-236F353D0956}" srcId="{0C0E9F00-62A6-4E52-BD79-82A38F321FAF}" destId="{5D070571-B76A-44DB-9E03-A0E706BE9E80}" srcOrd="5" destOrd="0" parTransId="{950F1D9B-ECF9-4368-A2FE-9183613C7B6E}" sibTransId="{078DF9FB-6CDD-48C7-B598-135528658485}"/>
    <dgm:cxn modelId="{3E87F964-A6DB-471E-B718-C3C45FEAA081}" type="presOf" srcId="{9453EF2F-5E88-4EEB-910F-D24DDFDDCC09}" destId="{73EB50A4-3AC3-4FE9-A141-B9619CB86428}" srcOrd="0" destOrd="0" presId="urn:microsoft.com/office/officeart/2005/8/layout/hProcess11"/>
    <dgm:cxn modelId="{9EDE6243-A94A-4355-B395-B5F935319162}" srcId="{0C0E9F00-62A6-4E52-BD79-82A38F321FAF}" destId="{9453EF2F-5E88-4EEB-910F-D24DDFDDCC09}" srcOrd="6" destOrd="0" parTransId="{1ED04F9B-4B92-4D73-A6EC-08805A0B675F}" sibTransId="{4B606576-D53A-4F14-B288-D42F6D0DEA1C}"/>
    <dgm:cxn modelId="{922C3C37-BD19-4C9F-AE09-402E0F59F173}" type="presOf" srcId="{2CCEAB4D-133A-49F8-8032-957D3A45BA3F}" destId="{C6DDF7E1-AAA8-4125-AD27-79B2054B29C8}" srcOrd="0" destOrd="0" presId="urn:microsoft.com/office/officeart/2005/8/layout/hProcess11"/>
    <dgm:cxn modelId="{948B6D0E-06EF-4060-BE65-3D9FB11EEC2F}" srcId="{0C0E9F00-62A6-4E52-BD79-82A38F321FAF}" destId="{523AFDAB-674A-4002-AA3E-DF99140E6D92}" srcOrd="2" destOrd="0" parTransId="{94B8B423-CC12-415F-9A26-A7ACC2B2FFCE}" sibTransId="{58F5ED48-5B20-4D6E-9588-04DF01E38EE6}"/>
    <dgm:cxn modelId="{9557CADC-9DAF-427D-A8D3-7B37865A7459}" srcId="{0C0E9F00-62A6-4E52-BD79-82A38F321FAF}" destId="{2CCEAB4D-133A-49F8-8032-957D3A45BA3F}" srcOrd="4" destOrd="0" parTransId="{ACC9E230-0E2F-4E6C-8823-0C7A8B336363}" sibTransId="{869AE353-96C9-4531-86FB-8C34BAFBA986}"/>
    <dgm:cxn modelId="{E08BFBB8-14BC-4107-A287-8908A0881D94}" type="presOf" srcId="{0C0E9F00-62A6-4E52-BD79-82A38F321FAF}" destId="{1296412A-0679-4920-A675-370B6B2B4228}" srcOrd="0" destOrd="0" presId="urn:microsoft.com/office/officeart/2005/8/layout/hProcess11"/>
    <dgm:cxn modelId="{B99B131E-1331-4185-9043-CCA260B744A7}" type="presOf" srcId="{AE95DB12-CD7B-46EC-9B7D-3841199565EE}" destId="{7BD8368E-CEAB-4D0C-A0AB-1F3299175B12}" srcOrd="0" destOrd="0" presId="urn:microsoft.com/office/officeart/2005/8/layout/hProcess11"/>
    <dgm:cxn modelId="{CE0CA4CD-C0DD-4239-AD9F-58C824CE2B77}" type="presOf" srcId="{523AFDAB-674A-4002-AA3E-DF99140E6D92}" destId="{E12002FB-A143-49E1-AA12-B635CD70216B}" srcOrd="0" destOrd="0" presId="urn:microsoft.com/office/officeart/2005/8/layout/hProcess11"/>
    <dgm:cxn modelId="{439FDE64-F4E7-4E15-89AA-07404CE25332}" srcId="{0C0E9F00-62A6-4E52-BD79-82A38F321FAF}" destId="{50053632-04AE-462F-AA3C-D90D2C7525B3}" srcOrd="1" destOrd="0" parTransId="{A589780D-73A2-475D-B830-6156EC4B9D55}" sibTransId="{A16150D6-8D8F-4B8F-88C9-62A98D9142AC}"/>
    <dgm:cxn modelId="{63350114-0898-49CF-8B27-D7F25B57DDFF}" srcId="{0C0E9F00-62A6-4E52-BD79-82A38F321FAF}" destId="{92B658AF-7EED-4F0C-AF1C-C1303FDC2DA9}" srcOrd="0" destOrd="0" parTransId="{4C92B300-1D21-4FFC-A1F0-DFD150193FF8}" sibTransId="{9356C0F5-1415-4E7A-ABA6-5786E83EAA5C}"/>
    <dgm:cxn modelId="{8CF98607-5B8B-49EE-8B14-CD0319AF7709}" type="presOf" srcId="{50053632-04AE-462F-AA3C-D90D2C7525B3}" destId="{29F712D0-A68C-4BA4-8E40-6859E2BAB06F}" srcOrd="0" destOrd="0" presId="urn:microsoft.com/office/officeart/2005/8/layout/hProcess11"/>
    <dgm:cxn modelId="{83E77B8D-B0AB-4D6C-83A8-F1108307744F}" type="presOf" srcId="{5D070571-B76A-44DB-9E03-A0E706BE9E80}" destId="{324F0CFA-BAC4-471E-BB80-8FB8D27ABFBB}" srcOrd="0" destOrd="0" presId="urn:microsoft.com/office/officeart/2005/8/layout/hProcess11"/>
    <dgm:cxn modelId="{A6D5EE29-3979-4411-B979-F16B8C0572D2}" type="presOf" srcId="{92B658AF-7EED-4F0C-AF1C-C1303FDC2DA9}" destId="{9B1B7889-6B8D-4D63-9BB5-363A6897687B}" srcOrd="0" destOrd="0" presId="urn:microsoft.com/office/officeart/2005/8/layout/hProcess11"/>
    <dgm:cxn modelId="{0EDCB318-AE95-4A77-B0CD-889237E633F9}" srcId="{0C0E9F00-62A6-4E52-BD79-82A38F321FAF}" destId="{AE95DB12-CD7B-46EC-9B7D-3841199565EE}" srcOrd="3" destOrd="0" parTransId="{0BF6691D-8075-437C-9202-AEB2560DFEF0}" sibTransId="{679C14F1-83EB-485A-9FC4-3A5175529881}"/>
    <dgm:cxn modelId="{BF6B5DAB-A1F0-48D3-AF35-F2FB1210F8A5}" type="presParOf" srcId="{1296412A-0679-4920-A675-370B6B2B4228}" destId="{067EA2F4-F052-485E-A85E-6464D242A01C}" srcOrd="0" destOrd="0" presId="urn:microsoft.com/office/officeart/2005/8/layout/hProcess11"/>
    <dgm:cxn modelId="{C9DCC48A-5472-4922-BFF6-896E53EBDB10}" type="presParOf" srcId="{1296412A-0679-4920-A675-370B6B2B4228}" destId="{374CF596-E3DE-4A70-9750-9C7A483D32CC}" srcOrd="1" destOrd="0" presId="urn:microsoft.com/office/officeart/2005/8/layout/hProcess11"/>
    <dgm:cxn modelId="{C90ECB15-6406-45A7-B912-669AEB870C42}" type="presParOf" srcId="{374CF596-E3DE-4A70-9750-9C7A483D32CC}" destId="{458CC6EB-F45C-4663-9BF2-D7CF7BEB8F99}" srcOrd="0" destOrd="0" presId="urn:microsoft.com/office/officeart/2005/8/layout/hProcess11"/>
    <dgm:cxn modelId="{54EACAA9-1A9C-4B48-9E18-1D4E484183CA}" type="presParOf" srcId="{458CC6EB-F45C-4663-9BF2-D7CF7BEB8F99}" destId="{9B1B7889-6B8D-4D63-9BB5-363A6897687B}" srcOrd="0" destOrd="0" presId="urn:microsoft.com/office/officeart/2005/8/layout/hProcess11"/>
    <dgm:cxn modelId="{BA4CEC27-C4FB-48F5-8A42-E2B93AA683C5}" type="presParOf" srcId="{458CC6EB-F45C-4663-9BF2-D7CF7BEB8F99}" destId="{9131E13B-F6B6-4B44-99E3-4687DA915CD6}" srcOrd="1" destOrd="0" presId="urn:microsoft.com/office/officeart/2005/8/layout/hProcess11"/>
    <dgm:cxn modelId="{A8E98363-DB0A-4BC2-A38A-A0F5F58A4886}" type="presParOf" srcId="{458CC6EB-F45C-4663-9BF2-D7CF7BEB8F99}" destId="{3B61BDB4-2B11-4469-824E-9850B11A6202}" srcOrd="2" destOrd="0" presId="urn:microsoft.com/office/officeart/2005/8/layout/hProcess11"/>
    <dgm:cxn modelId="{31438F14-9D48-4558-B4A9-830E411C18F5}" type="presParOf" srcId="{374CF596-E3DE-4A70-9750-9C7A483D32CC}" destId="{9CD3321D-A120-4B37-B48D-324615745933}" srcOrd="1" destOrd="0" presId="urn:microsoft.com/office/officeart/2005/8/layout/hProcess11"/>
    <dgm:cxn modelId="{58FF7132-34A1-4F56-AB6A-AB7694FB1A72}" type="presParOf" srcId="{374CF596-E3DE-4A70-9750-9C7A483D32CC}" destId="{E8A580FE-135F-4E53-9D4A-FC16944ABD08}" srcOrd="2" destOrd="0" presId="urn:microsoft.com/office/officeart/2005/8/layout/hProcess11"/>
    <dgm:cxn modelId="{9286BD76-79AE-4BDB-AD22-0AA6CF3CE6A1}" type="presParOf" srcId="{E8A580FE-135F-4E53-9D4A-FC16944ABD08}" destId="{29F712D0-A68C-4BA4-8E40-6859E2BAB06F}" srcOrd="0" destOrd="0" presId="urn:microsoft.com/office/officeart/2005/8/layout/hProcess11"/>
    <dgm:cxn modelId="{4543B281-15E8-4799-9263-1025C7F20AE7}" type="presParOf" srcId="{E8A580FE-135F-4E53-9D4A-FC16944ABD08}" destId="{C20ADE6B-0FDC-40D6-8E56-D3F82310E5C4}" srcOrd="1" destOrd="0" presId="urn:microsoft.com/office/officeart/2005/8/layout/hProcess11"/>
    <dgm:cxn modelId="{F012A2CF-6739-4A82-A4CD-E63856C44077}" type="presParOf" srcId="{E8A580FE-135F-4E53-9D4A-FC16944ABD08}" destId="{2C5CE752-9962-48FE-804F-A97FFB4A278C}" srcOrd="2" destOrd="0" presId="urn:microsoft.com/office/officeart/2005/8/layout/hProcess11"/>
    <dgm:cxn modelId="{879FFF39-DCFA-4DC7-B96D-6526EAFE07D5}" type="presParOf" srcId="{374CF596-E3DE-4A70-9750-9C7A483D32CC}" destId="{F623CE64-5BC5-48F6-9993-3CF4FFE0C3C7}" srcOrd="3" destOrd="0" presId="urn:microsoft.com/office/officeart/2005/8/layout/hProcess11"/>
    <dgm:cxn modelId="{073CD7AD-C0CA-487C-9E24-FD4614EBBB92}" type="presParOf" srcId="{374CF596-E3DE-4A70-9750-9C7A483D32CC}" destId="{0FADF8BF-87C9-4728-9272-B259EF924DBF}" srcOrd="4" destOrd="0" presId="urn:microsoft.com/office/officeart/2005/8/layout/hProcess11"/>
    <dgm:cxn modelId="{3D4506DF-8316-4FA0-AAB9-86B2AC07D52B}" type="presParOf" srcId="{0FADF8BF-87C9-4728-9272-B259EF924DBF}" destId="{E12002FB-A143-49E1-AA12-B635CD70216B}" srcOrd="0" destOrd="0" presId="urn:microsoft.com/office/officeart/2005/8/layout/hProcess11"/>
    <dgm:cxn modelId="{D23F8721-A1F3-4A1F-870C-DCFD037C8710}" type="presParOf" srcId="{0FADF8BF-87C9-4728-9272-B259EF924DBF}" destId="{290821E7-76E2-4834-9ACB-2DB91AB2CE5F}" srcOrd="1" destOrd="0" presId="urn:microsoft.com/office/officeart/2005/8/layout/hProcess11"/>
    <dgm:cxn modelId="{904E371D-3F03-4C43-8AC2-9E88C7519886}" type="presParOf" srcId="{0FADF8BF-87C9-4728-9272-B259EF924DBF}" destId="{2FB73B74-1490-4B51-ACEE-D106F6D18235}" srcOrd="2" destOrd="0" presId="urn:microsoft.com/office/officeart/2005/8/layout/hProcess11"/>
    <dgm:cxn modelId="{329F03AF-62EC-4AD7-8678-FBB711BF712D}" type="presParOf" srcId="{374CF596-E3DE-4A70-9750-9C7A483D32CC}" destId="{7902FA05-6218-42A9-8EF4-C8F531A7EEB8}" srcOrd="5" destOrd="0" presId="urn:microsoft.com/office/officeart/2005/8/layout/hProcess11"/>
    <dgm:cxn modelId="{EEC9C43E-2DFF-4324-B934-AED1EA0DF1D2}" type="presParOf" srcId="{374CF596-E3DE-4A70-9750-9C7A483D32CC}" destId="{F7FDCC79-3A78-473D-A535-73CC2FFDE8C6}" srcOrd="6" destOrd="0" presId="urn:microsoft.com/office/officeart/2005/8/layout/hProcess11"/>
    <dgm:cxn modelId="{97749AE6-25AB-44FF-9408-CE8BB401E351}" type="presParOf" srcId="{F7FDCC79-3A78-473D-A535-73CC2FFDE8C6}" destId="{7BD8368E-CEAB-4D0C-A0AB-1F3299175B12}" srcOrd="0" destOrd="0" presId="urn:microsoft.com/office/officeart/2005/8/layout/hProcess11"/>
    <dgm:cxn modelId="{F7C495CE-F6F8-4CAB-B97C-25E7A7D0AD29}" type="presParOf" srcId="{F7FDCC79-3A78-473D-A535-73CC2FFDE8C6}" destId="{F721DE72-EDD7-4172-9D8E-E5E15947792F}" srcOrd="1" destOrd="0" presId="urn:microsoft.com/office/officeart/2005/8/layout/hProcess11"/>
    <dgm:cxn modelId="{4AC12F16-3E1A-4213-899A-297B19C144AB}" type="presParOf" srcId="{F7FDCC79-3A78-473D-A535-73CC2FFDE8C6}" destId="{2336D3D8-C99C-489E-A68A-D2CA6EA96FE3}" srcOrd="2" destOrd="0" presId="urn:microsoft.com/office/officeart/2005/8/layout/hProcess11"/>
    <dgm:cxn modelId="{DDE5A569-6B17-4408-8A47-064933B5C9C6}" type="presParOf" srcId="{374CF596-E3DE-4A70-9750-9C7A483D32CC}" destId="{42535D13-8574-445B-87C3-5334EEBFCF1F}" srcOrd="7" destOrd="0" presId="urn:microsoft.com/office/officeart/2005/8/layout/hProcess11"/>
    <dgm:cxn modelId="{95D19BCD-C5DD-4BBA-BE24-0FF59A0D3380}" type="presParOf" srcId="{374CF596-E3DE-4A70-9750-9C7A483D32CC}" destId="{2A213FE0-263C-4F3F-9A59-65529F2253FE}" srcOrd="8" destOrd="0" presId="urn:microsoft.com/office/officeart/2005/8/layout/hProcess11"/>
    <dgm:cxn modelId="{B6CB8117-1520-48BD-AF67-BF2D2EFDDC3E}" type="presParOf" srcId="{2A213FE0-263C-4F3F-9A59-65529F2253FE}" destId="{C6DDF7E1-AAA8-4125-AD27-79B2054B29C8}" srcOrd="0" destOrd="0" presId="urn:microsoft.com/office/officeart/2005/8/layout/hProcess11"/>
    <dgm:cxn modelId="{35CCD440-198F-4A4B-89FC-8BFF33213A6D}" type="presParOf" srcId="{2A213FE0-263C-4F3F-9A59-65529F2253FE}" destId="{D839F3C2-E8F8-48FE-9710-8E843CCCDD9D}" srcOrd="1" destOrd="0" presId="urn:microsoft.com/office/officeart/2005/8/layout/hProcess11"/>
    <dgm:cxn modelId="{D0F4A19C-F85F-42D5-BCF8-B9F81A76EA82}" type="presParOf" srcId="{2A213FE0-263C-4F3F-9A59-65529F2253FE}" destId="{C9E9ED8E-B446-4A42-9941-458D51D95D74}" srcOrd="2" destOrd="0" presId="urn:microsoft.com/office/officeart/2005/8/layout/hProcess11"/>
    <dgm:cxn modelId="{31C272C6-8075-4D14-A11D-AC3DD2F8875D}" type="presParOf" srcId="{374CF596-E3DE-4A70-9750-9C7A483D32CC}" destId="{D44BB80D-E71B-4D3A-9707-A45AC53FAAC6}" srcOrd="9" destOrd="0" presId="urn:microsoft.com/office/officeart/2005/8/layout/hProcess11"/>
    <dgm:cxn modelId="{0F393300-EB42-4B31-B26B-4296BF260ACB}" type="presParOf" srcId="{374CF596-E3DE-4A70-9750-9C7A483D32CC}" destId="{99C1810B-2423-4517-A195-2153B5E49009}" srcOrd="10" destOrd="0" presId="urn:microsoft.com/office/officeart/2005/8/layout/hProcess11"/>
    <dgm:cxn modelId="{D25DC968-99E4-4743-8DE4-B30E70560F02}" type="presParOf" srcId="{99C1810B-2423-4517-A195-2153B5E49009}" destId="{324F0CFA-BAC4-471E-BB80-8FB8D27ABFBB}" srcOrd="0" destOrd="0" presId="urn:microsoft.com/office/officeart/2005/8/layout/hProcess11"/>
    <dgm:cxn modelId="{DC53528B-B4FF-4788-91E3-716FD5F68779}" type="presParOf" srcId="{99C1810B-2423-4517-A195-2153B5E49009}" destId="{FF2B1BFF-2D7D-47D0-A72B-11A9429E8E0F}" srcOrd="1" destOrd="0" presId="urn:microsoft.com/office/officeart/2005/8/layout/hProcess11"/>
    <dgm:cxn modelId="{4ADC7FC9-3934-4790-9EE8-9E0EEE093899}" type="presParOf" srcId="{99C1810B-2423-4517-A195-2153B5E49009}" destId="{EAE962F6-9E97-4C7A-B299-1105A50B85F2}" srcOrd="2" destOrd="0" presId="urn:microsoft.com/office/officeart/2005/8/layout/hProcess11"/>
    <dgm:cxn modelId="{D9CAF08A-8D0F-403B-ACA8-708CCE2BDEAE}" type="presParOf" srcId="{374CF596-E3DE-4A70-9750-9C7A483D32CC}" destId="{58512456-534C-41A7-9C04-CB89DEAEE097}" srcOrd="11" destOrd="0" presId="urn:microsoft.com/office/officeart/2005/8/layout/hProcess11"/>
    <dgm:cxn modelId="{ED2E2E99-1223-4BD6-B3EE-A50E58674B9B}" type="presParOf" srcId="{374CF596-E3DE-4A70-9750-9C7A483D32CC}" destId="{852D4930-F28F-4DAE-841C-FD7BB2939821}" srcOrd="12" destOrd="0" presId="urn:microsoft.com/office/officeart/2005/8/layout/hProcess11"/>
    <dgm:cxn modelId="{68FD0A19-B8E0-44D2-9647-42763ECB13B4}" type="presParOf" srcId="{852D4930-F28F-4DAE-841C-FD7BB2939821}" destId="{73EB50A4-3AC3-4FE9-A141-B9619CB86428}" srcOrd="0" destOrd="0" presId="urn:microsoft.com/office/officeart/2005/8/layout/hProcess11"/>
    <dgm:cxn modelId="{7BA737AC-7176-4B84-B41A-8416395F9A96}" type="presParOf" srcId="{852D4930-F28F-4DAE-841C-FD7BB2939821}" destId="{CBAE5E36-31B2-49D2-BFEF-80DF83BB3DC6}" srcOrd="1" destOrd="0" presId="urn:microsoft.com/office/officeart/2005/8/layout/hProcess11"/>
    <dgm:cxn modelId="{A10E9356-C2D9-47A4-83BB-EC25FD44670F}" type="presParOf" srcId="{852D4930-F28F-4DAE-841C-FD7BB2939821}" destId="{DCA0CF08-BDCA-45C9-8503-2C7845DE3D9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2E6D3D-1B71-414B-9C95-7E242E590394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05DA8F0-3C23-4946-9081-2CE3230F6149}">
      <dgm:prSet phldrT="[Text]"/>
      <dgm:spPr/>
      <dgm:t>
        <a:bodyPr/>
        <a:lstStyle/>
        <a:p>
          <a:r>
            <a:rPr lang="fr-CH" dirty="0" err="1" smtClean="0"/>
            <a:t>Growing</a:t>
          </a:r>
          <a:r>
            <a:rPr lang="fr-CH" dirty="0" smtClean="0"/>
            <a:t> </a:t>
          </a:r>
          <a:r>
            <a:rPr lang="fr-CH" dirty="0" err="1" smtClean="0"/>
            <a:t>appetite</a:t>
          </a:r>
          <a:r>
            <a:rPr lang="fr-CH" dirty="0" smtClean="0"/>
            <a:t> for GCC </a:t>
          </a:r>
          <a:r>
            <a:rPr lang="fr-CH" dirty="0" err="1" smtClean="0"/>
            <a:t>investors</a:t>
          </a:r>
          <a:r>
            <a:rPr lang="fr-CH" dirty="0" smtClean="0"/>
            <a:t> to </a:t>
          </a:r>
          <a:r>
            <a:rPr lang="fr-CH" dirty="0" err="1" smtClean="0"/>
            <a:t>invest</a:t>
          </a:r>
          <a:r>
            <a:rPr lang="fr-CH" dirty="0" smtClean="0"/>
            <a:t> </a:t>
          </a:r>
          <a:r>
            <a:rPr lang="fr-CH" dirty="0" err="1" smtClean="0"/>
            <a:t>outside</a:t>
          </a:r>
          <a:r>
            <a:rPr lang="fr-CH" dirty="0" smtClean="0"/>
            <a:t> GCC</a:t>
          </a:r>
        </a:p>
        <a:p>
          <a:r>
            <a:rPr lang="fr-CH" dirty="0" err="1" smtClean="0"/>
            <a:t>Recent</a:t>
          </a:r>
          <a:r>
            <a:rPr lang="fr-CH" dirty="0" smtClean="0"/>
            <a:t> </a:t>
          </a:r>
          <a:r>
            <a:rPr lang="fr-CH" dirty="0" err="1" smtClean="0"/>
            <a:t>events</a:t>
          </a:r>
          <a:r>
            <a:rPr lang="fr-CH" dirty="0" smtClean="0"/>
            <a:t> in ME</a:t>
          </a:r>
        </a:p>
        <a:p>
          <a:r>
            <a:rPr lang="fr-CH" dirty="0" err="1" smtClean="0"/>
            <a:t>Growing</a:t>
          </a:r>
          <a:r>
            <a:rPr lang="fr-CH" dirty="0" smtClean="0"/>
            <a:t> </a:t>
          </a:r>
          <a:r>
            <a:rPr lang="fr-CH" dirty="0" err="1" smtClean="0"/>
            <a:t>appetite</a:t>
          </a:r>
          <a:r>
            <a:rPr lang="fr-CH" dirty="0" smtClean="0"/>
            <a:t> for </a:t>
          </a:r>
          <a:r>
            <a:rPr lang="fr-CH" dirty="0" err="1" smtClean="0"/>
            <a:t>Sharia’a</a:t>
          </a:r>
          <a:r>
            <a:rPr lang="fr-CH" dirty="0" smtClean="0"/>
            <a:t> </a:t>
          </a:r>
          <a:r>
            <a:rPr lang="fr-CH" dirty="0" err="1" smtClean="0"/>
            <a:t>products</a:t>
          </a:r>
          <a:r>
            <a:rPr lang="fr-CH" dirty="0" smtClean="0"/>
            <a:t> (</a:t>
          </a:r>
          <a:r>
            <a:rPr lang="fr-CH" dirty="0" err="1" smtClean="0"/>
            <a:t>also</a:t>
          </a:r>
          <a:r>
            <a:rPr lang="fr-CH" dirty="0" smtClean="0"/>
            <a:t> in EU / </a:t>
          </a:r>
          <a:r>
            <a:rPr lang="fr-CH" dirty="0" err="1" smtClean="0"/>
            <a:t>also</a:t>
          </a:r>
          <a:r>
            <a:rPr lang="fr-CH" dirty="0" smtClean="0"/>
            <a:t> </a:t>
          </a:r>
          <a:r>
            <a:rPr lang="fr-CH" dirty="0" err="1" smtClean="0"/>
            <a:t>conventional</a:t>
          </a:r>
          <a:r>
            <a:rPr lang="fr-CH" dirty="0" smtClean="0"/>
            <a:t> </a:t>
          </a:r>
          <a:r>
            <a:rPr lang="fr-CH" dirty="0" err="1" smtClean="0"/>
            <a:t>investors</a:t>
          </a:r>
          <a:r>
            <a:rPr lang="fr-CH" dirty="0" smtClean="0"/>
            <a:t>)</a:t>
          </a:r>
          <a:endParaRPr lang="en-GB" dirty="0"/>
        </a:p>
      </dgm:t>
    </dgm:pt>
    <dgm:pt modelId="{08FE6FB6-4304-4A5F-A773-D94F39193181}" type="parTrans" cxnId="{AD8C6262-14F4-4A29-A905-B388EF4185A5}">
      <dgm:prSet/>
      <dgm:spPr/>
      <dgm:t>
        <a:bodyPr/>
        <a:lstStyle/>
        <a:p>
          <a:endParaRPr lang="en-GB"/>
        </a:p>
      </dgm:t>
    </dgm:pt>
    <dgm:pt modelId="{C078E380-4C3E-43E9-86E2-E686F4478762}" type="sibTrans" cxnId="{AD8C6262-14F4-4A29-A905-B388EF4185A5}">
      <dgm:prSet/>
      <dgm:spPr/>
      <dgm:t>
        <a:bodyPr/>
        <a:lstStyle/>
        <a:p>
          <a:endParaRPr lang="en-GB"/>
        </a:p>
      </dgm:t>
    </dgm:pt>
    <dgm:pt modelId="{F3CFA650-3D41-4630-A201-9A188A4BB857}">
      <dgm:prSet phldrT="[Text]"/>
      <dgm:spPr/>
      <dgm:t>
        <a:bodyPr/>
        <a:lstStyle/>
        <a:p>
          <a:r>
            <a:rPr lang="fr-CH" dirty="0" smtClean="0"/>
            <a:t>Broad range of </a:t>
          </a:r>
          <a:r>
            <a:rPr lang="fr-CH" dirty="0" err="1" smtClean="0"/>
            <a:t>regulated</a:t>
          </a:r>
          <a:r>
            <a:rPr lang="fr-CH" dirty="0" smtClean="0"/>
            <a:t> / </a:t>
          </a:r>
          <a:r>
            <a:rPr lang="fr-CH" dirty="0" err="1" smtClean="0"/>
            <a:t>unregulated</a:t>
          </a:r>
          <a:r>
            <a:rPr lang="fr-CH" dirty="0" smtClean="0"/>
            <a:t> </a:t>
          </a:r>
          <a:r>
            <a:rPr lang="fr-CH" dirty="0" err="1" smtClean="0"/>
            <a:t>vehicles</a:t>
          </a:r>
          <a:r>
            <a:rPr lang="fr-CH" dirty="0" smtClean="0"/>
            <a:t> (</a:t>
          </a:r>
          <a:r>
            <a:rPr lang="fr-CH" dirty="0" err="1" smtClean="0"/>
            <a:t>eg</a:t>
          </a:r>
          <a:r>
            <a:rPr lang="fr-CH" dirty="0" smtClean="0"/>
            <a:t>. SIF, SPF, </a:t>
          </a:r>
          <a:r>
            <a:rPr lang="fr-CH" dirty="0" err="1" smtClean="0"/>
            <a:t>Soparfi</a:t>
          </a:r>
          <a:r>
            <a:rPr lang="fr-CH" dirty="0" smtClean="0"/>
            <a:t>)</a:t>
          </a:r>
          <a:endParaRPr lang="en-GB" dirty="0"/>
        </a:p>
      </dgm:t>
    </dgm:pt>
    <dgm:pt modelId="{3D5ACD11-3086-454C-9CE2-F875F0865362}" type="parTrans" cxnId="{31F74771-A8D2-48D3-B542-E822C0833803}">
      <dgm:prSet/>
      <dgm:spPr/>
      <dgm:t>
        <a:bodyPr/>
        <a:lstStyle/>
        <a:p>
          <a:endParaRPr lang="en-GB"/>
        </a:p>
      </dgm:t>
    </dgm:pt>
    <dgm:pt modelId="{5274547E-6BBA-431A-8F39-46A9036B1E50}" type="sibTrans" cxnId="{31F74771-A8D2-48D3-B542-E822C0833803}">
      <dgm:prSet/>
      <dgm:spPr/>
      <dgm:t>
        <a:bodyPr/>
        <a:lstStyle/>
        <a:p>
          <a:endParaRPr lang="en-GB"/>
        </a:p>
      </dgm:t>
    </dgm:pt>
    <dgm:pt modelId="{227DCFDF-B807-4991-B4D0-EF6AE795739C}">
      <dgm:prSet phldrT="[Text]"/>
      <dgm:spPr/>
      <dgm:t>
        <a:bodyPr/>
        <a:lstStyle/>
        <a:p>
          <a:r>
            <a:rPr lang="fr-CH" dirty="0" err="1" smtClean="0"/>
            <a:t>Oppourtunities</a:t>
          </a:r>
          <a:r>
            <a:rPr lang="fr-CH" dirty="0" smtClean="0"/>
            <a:t> for </a:t>
          </a:r>
          <a:r>
            <a:rPr lang="fr-CH" dirty="0" err="1" smtClean="0"/>
            <a:t>retail</a:t>
          </a:r>
          <a:r>
            <a:rPr lang="fr-CH" dirty="0" smtClean="0"/>
            <a:t> </a:t>
          </a:r>
          <a:r>
            <a:rPr lang="fr-CH" dirty="0" err="1" smtClean="0"/>
            <a:t>banking</a:t>
          </a:r>
          <a:r>
            <a:rPr lang="fr-CH" dirty="0" smtClean="0"/>
            <a:t> and </a:t>
          </a:r>
          <a:r>
            <a:rPr lang="fr-CH" dirty="0" err="1" smtClean="0"/>
            <a:t>insurance</a:t>
          </a:r>
          <a:r>
            <a:rPr lang="fr-CH" dirty="0" smtClean="0"/>
            <a:t> ?</a:t>
          </a:r>
          <a:endParaRPr lang="en-GB" dirty="0"/>
        </a:p>
      </dgm:t>
    </dgm:pt>
    <dgm:pt modelId="{247882C8-BF1A-42B2-A960-8C0F7F1FD38B}" type="parTrans" cxnId="{0A3204AD-DD57-4A08-B798-CCC2F92D9835}">
      <dgm:prSet/>
      <dgm:spPr/>
      <dgm:t>
        <a:bodyPr/>
        <a:lstStyle/>
        <a:p>
          <a:endParaRPr lang="en-GB"/>
        </a:p>
      </dgm:t>
    </dgm:pt>
    <dgm:pt modelId="{E3FF6062-58ED-4DB1-8CD7-CB9C2C80B4A1}" type="sibTrans" cxnId="{0A3204AD-DD57-4A08-B798-CCC2F92D9835}">
      <dgm:prSet/>
      <dgm:spPr/>
      <dgm:t>
        <a:bodyPr/>
        <a:lstStyle/>
        <a:p>
          <a:endParaRPr lang="en-GB"/>
        </a:p>
      </dgm:t>
    </dgm:pt>
    <dgm:pt modelId="{75A60715-BD67-4955-B36B-C94FFD89EA1A}">
      <dgm:prSet phldrT="[Text]"/>
      <dgm:spPr/>
      <dgm:t>
        <a:bodyPr/>
        <a:lstStyle/>
        <a:p>
          <a:r>
            <a:rPr lang="fr-CH" dirty="0" err="1" smtClean="0"/>
            <a:t>Sukuk</a:t>
          </a:r>
          <a:r>
            <a:rPr lang="fr-CH" dirty="0" smtClean="0"/>
            <a:t> </a:t>
          </a:r>
          <a:r>
            <a:rPr lang="fr-CH" dirty="0" err="1" smtClean="0"/>
            <a:t>issuance</a:t>
          </a:r>
          <a:r>
            <a:rPr lang="fr-CH" dirty="0" smtClean="0"/>
            <a:t> as a </a:t>
          </a:r>
          <a:r>
            <a:rPr lang="fr-CH" dirty="0" err="1" smtClean="0"/>
            <a:t>means</a:t>
          </a:r>
          <a:r>
            <a:rPr lang="fr-CH" dirty="0" smtClean="0"/>
            <a:t> to </a:t>
          </a:r>
          <a:r>
            <a:rPr lang="fr-CH" dirty="0" err="1" smtClean="0"/>
            <a:t>draw</a:t>
          </a:r>
          <a:r>
            <a:rPr lang="fr-CH" dirty="0" smtClean="0"/>
            <a:t> capital / to </a:t>
          </a:r>
          <a:r>
            <a:rPr lang="fr-CH" dirty="0" err="1" smtClean="0"/>
            <a:t>provide</a:t>
          </a:r>
          <a:r>
            <a:rPr lang="fr-CH" dirty="0" smtClean="0"/>
            <a:t> </a:t>
          </a:r>
          <a:r>
            <a:rPr lang="fr-CH" dirty="0" err="1" smtClean="0"/>
            <a:t>financing</a:t>
          </a:r>
          <a:r>
            <a:rPr lang="fr-CH" dirty="0" smtClean="0"/>
            <a:t> to </a:t>
          </a:r>
          <a:r>
            <a:rPr lang="fr-CH" dirty="0" err="1" smtClean="0"/>
            <a:t>market</a:t>
          </a:r>
          <a:endParaRPr lang="en-GB" dirty="0"/>
        </a:p>
      </dgm:t>
    </dgm:pt>
    <dgm:pt modelId="{70FED655-58D4-48D8-AA4F-9CDE3F0C776B}" type="parTrans" cxnId="{2606D7BD-F487-45F7-A3ED-0C54AE86CC5D}">
      <dgm:prSet/>
      <dgm:spPr/>
      <dgm:t>
        <a:bodyPr/>
        <a:lstStyle/>
        <a:p>
          <a:endParaRPr lang="en-GB"/>
        </a:p>
      </dgm:t>
    </dgm:pt>
    <dgm:pt modelId="{C44959EA-BD04-4767-A67B-62821EC975FF}" type="sibTrans" cxnId="{2606D7BD-F487-45F7-A3ED-0C54AE86CC5D}">
      <dgm:prSet/>
      <dgm:spPr/>
      <dgm:t>
        <a:bodyPr/>
        <a:lstStyle/>
        <a:p>
          <a:endParaRPr lang="en-GB"/>
        </a:p>
      </dgm:t>
    </dgm:pt>
    <dgm:pt modelId="{9A50A213-A06D-4108-AEF9-A9688270C0FE}">
      <dgm:prSet phldrT="[Text]"/>
      <dgm:spPr/>
      <dgm:t>
        <a:bodyPr/>
        <a:lstStyle/>
        <a:p>
          <a:r>
            <a:rPr lang="fr-CH" dirty="0" err="1" smtClean="0"/>
            <a:t>Conventional</a:t>
          </a:r>
          <a:r>
            <a:rPr lang="fr-CH" dirty="0" smtClean="0"/>
            <a:t> </a:t>
          </a:r>
          <a:r>
            <a:rPr lang="fr-CH" dirty="0" err="1" smtClean="0"/>
            <a:t>players</a:t>
          </a:r>
          <a:r>
            <a:rPr lang="fr-CH" dirty="0" smtClean="0"/>
            <a:t> in Luxembourg </a:t>
          </a:r>
          <a:r>
            <a:rPr lang="fr-CH" dirty="0" err="1" smtClean="0"/>
            <a:t>developing</a:t>
          </a:r>
          <a:r>
            <a:rPr lang="fr-CH" dirty="0" smtClean="0"/>
            <a:t> </a:t>
          </a:r>
          <a:r>
            <a:rPr lang="fr-CH" dirty="0" err="1" smtClean="0"/>
            <a:t>Sharia’a</a:t>
          </a:r>
          <a:r>
            <a:rPr lang="fr-CH" dirty="0" smtClean="0"/>
            <a:t> </a:t>
          </a:r>
          <a:r>
            <a:rPr lang="fr-CH" dirty="0" err="1" smtClean="0"/>
            <a:t>products</a:t>
          </a:r>
          <a:endParaRPr lang="en-GB" dirty="0"/>
        </a:p>
      </dgm:t>
    </dgm:pt>
    <dgm:pt modelId="{3A4CF711-77F6-4903-9976-CB9A6475D36A}" type="parTrans" cxnId="{CD7CA6DB-1270-4C13-916D-23C6F741EACA}">
      <dgm:prSet/>
      <dgm:spPr/>
      <dgm:t>
        <a:bodyPr/>
        <a:lstStyle/>
        <a:p>
          <a:endParaRPr lang="en-GB"/>
        </a:p>
      </dgm:t>
    </dgm:pt>
    <dgm:pt modelId="{08E68843-A662-4D87-B98A-D1165359B50C}" type="sibTrans" cxnId="{CD7CA6DB-1270-4C13-916D-23C6F741EACA}">
      <dgm:prSet/>
      <dgm:spPr/>
      <dgm:t>
        <a:bodyPr/>
        <a:lstStyle/>
        <a:p>
          <a:endParaRPr lang="en-GB"/>
        </a:p>
      </dgm:t>
    </dgm:pt>
    <dgm:pt modelId="{4FF7CC77-866F-4F85-ACCD-D4D9A86AE641}" type="pres">
      <dgm:prSet presAssocID="{852E6D3D-1B71-414B-9C95-7E242E59039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3B701CF-4EB4-46A0-9423-06F8F3CC78FA}" type="pres">
      <dgm:prSet presAssocID="{505DA8F0-3C23-4946-9081-2CE3230F6149}" presName="centerShape" presStyleLbl="node0" presStyleIdx="0" presStyleCnt="1" custLinFactNeighborY="1048"/>
      <dgm:spPr/>
      <dgm:t>
        <a:bodyPr/>
        <a:lstStyle/>
        <a:p>
          <a:endParaRPr lang="en-GB"/>
        </a:p>
      </dgm:t>
    </dgm:pt>
    <dgm:pt modelId="{A2E2D8A5-C44C-4181-9002-A85C63BDBD9D}" type="pres">
      <dgm:prSet presAssocID="{F3CFA650-3D41-4630-A201-9A188A4BB85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A5DD7E-DA8F-455E-B563-596D33846676}" type="pres">
      <dgm:prSet presAssocID="{F3CFA650-3D41-4630-A201-9A188A4BB857}" presName="dummy" presStyleCnt="0"/>
      <dgm:spPr/>
    </dgm:pt>
    <dgm:pt modelId="{24FA3DA4-8F5C-4F76-9388-52117B92DD08}" type="pres">
      <dgm:prSet presAssocID="{5274547E-6BBA-431A-8F39-46A9036B1E50}" presName="sibTrans" presStyleLbl="sibTrans2D1" presStyleIdx="0" presStyleCnt="4"/>
      <dgm:spPr/>
      <dgm:t>
        <a:bodyPr/>
        <a:lstStyle/>
        <a:p>
          <a:endParaRPr lang="en-GB"/>
        </a:p>
      </dgm:t>
    </dgm:pt>
    <dgm:pt modelId="{5C666D3C-842A-4C20-8FBB-9C09937CF18E}" type="pres">
      <dgm:prSet presAssocID="{227DCFDF-B807-4991-B4D0-EF6AE795739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EE5377-B26E-4505-98D2-AED3657BC459}" type="pres">
      <dgm:prSet presAssocID="{227DCFDF-B807-4991-B4D0-EF6AE795739C}" presName="dummy" presStyleCnt="0"/>
      <dgm:spPr/>
    </dgm:pt>
    <dgm:pt modelId="{57A54938-D263-4F98-A040-9C02AC6ED6BE}" type="pres">
      <dgm:prSet presAssocID="{E3FF6062-58ED-4DB1-8CD7-CB9C2C80B4A1}" presName="sibTrans" presStyleLbl="sibTrans2D1" presStyleIdx="1" presStyleCnt="4"/>
      <dgm:spPr/>
      <dgm:t>
        <a:bodyPr/>
        <a:lstStyle/>
        <a:p>
          <a:endParaRPr lang="en-GB"/>
        </a:p>
      </dgm:t>
    </dgm:pt>
    <dgm:pt modelId="{6B0BF459-6962-4316-8C30-A8FC45725FE5}" type="pres">
      <dgm:prSet presAssocID="{75A60715-BD67-4955-B36B-C94FFD89EA1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48CF94-CEEC-45E5-8751-ECEFD7282759}" type="pres">
      <dgm:prSet presAssocID="{75A60715-BD67-4955-B36B-C94FFD89EA1A}" presName="dummy" presStyleCnt="0"/>
      <dgm:spPr/>
    </dgm:pt>
    <dgm:pt modelId="{92A37895-42B5-4FB6-A48E-3A11FADE7CC1}" type="pres">
      <dgm:prSet presAssocID="{C44959EA-BD04-4767-A67B-62821EC975FF}" presName="sibTrans" presStyleLbl="sibTrans2D1" presStyleIdx="2" presStyleCnt="4"/>
      <dgm:spPr/>
      <dgm:t>
        <a:bodyPr/>
        <a:lstStyle/>
        <a:p>
          <a:endParaRPr lang="en-GB"/>
        </a:p>
      </dgm:t>
    </dgm:pt>
    <dgm:pt modelId="{095021DE-9AAD-4FE1-9006-CF17D5A9C660}" type="pres">
      <dgm:prSet presAssocID="{9A50A213-A06D-4108-AEF9-A9688270C0F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5D0BFF-DEBE-4A62-9F1D-9AE9B1EB30A6}" type="pres">
      <dgm:prSet presAssocID="{9A50A213-A06D-4108-AEF9-A9688270C0FE}" presName="dummy" presStyleCnt="0"/>
      <dgm:spPr/>
    </dgm:pt>
    <dgm:pt modelId="{360ECEB6-18BE-4026-AB57-6914DF6E0BD1}" type="pres">
      <dgm:prSet presAssocID="{08E68843-A662-4D87-B98A-D1165359B50C}" presName="sibTrans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90D6FAF4-7379-4A24-BE8E-619C5C78C7C4}" type="presOf" srcId="{227DCFDF-B807-4991-B4D0-EF6AE795739C}" destId="{5C666D3C-842A-4C20-8FBB-9C09937CF18E}" srcOrd="0" destOrd="0" presId="urn:microsoft.com/office/officeart/2005/8/layout/radial6"/>
    <dgm:cxn modelId="{61B45B13-ED9A-4D1F-A8D4-016AE9554D27}" type="presOf" srcId="{F3CFA650-3D41-4630-A201-9A188A4BB857}" destId="{A2E2D8A5-C44C-4181-9002-A85C63BDBD9D}" srcOrd="0" destOrd="0" presId="urn:microsoft.com/office/officeart/2005/8/layout/radial6"/>
    <dgm:cxn modelId="{54278BBC-E6D9-4473-BEC6-02F4B85D6A61}" type="presOf" srcId="{852E6D3D-1B71-414B-9C95-7E242E590394}" destId="{4FF7CC77-866F-4F85-ACCD-D4D9A86AE641}" srcOrd="0" destOrd="0" presId="urn:microsoft.com/office/officeart/2005/8/layout/radial6"/>
    <dgm:cxn modelId="{2606D7BD-F487-45F7-A3ED-0C54AE86CC5D}" srcId="{505DA8F0-3C23-4946-9081-2CE3230F6149}" destId="{75A60715-BD67-4955-B36B-C94FFD89EA1A}" srcOrd="2" destOrd="0" parTransId="{70FED655-58D4-48D8-AA4F-9CDE3F0C776B}" sibTransId="{C44959EA-BD04-4767-A67B-62821EC975FF}"/>
    <dgm:cxn modelId="{0A3204AD-DD57-4A08-B798-CCC2F92D9835}" srcId="{505DA8F0-3C23-4946-9081-2CE3230F6149}" destId="{227DCFDF-B807-4991-B4D0-EF6AE795739C}" srcOrd="1" destOrd="0" parTransId="{247882C8-BF1A-42B2-A960-8C0F7F1FD38B}" sibTransId="{E3FF6062-58ED-4DB1-8CD7-CB9C2C80B4A1}"/>
    <dgm:cxn modelId="{31F74771-A8D2-48D3-B542-E822C0833803}" srcId="{505DA8F0-3C23-4946-9081-2CE3230F6149}" destId="{F3CFA650-3D41-4630-A201-9A188A4BB857}" srcOrd="0" destOrd="0" parTransId="{3D5ACD11-3086-454C-9CE2-F875F0865362}" sibTransId="{5274547E-6BBA-431A-8F39-46A9036B1E50}"/>
    <dgm:cxn modelId="{CD7CA6DB-1270-4C13-916D-23C6F741EACA}" srcId="{505DA8F0-3C23-4946-9081-2CE3230F6149}" destId="{9A50A213-A06D-4108-AEF9-A9688270C0FE}" srcOrd="3" destOrd="0" parTransId="{3A4CF711-77F6-4903-9976-CB9A6475D36A}" sibTransId="{08E68843-A662-4D87-B98A-D1165359B50C}"/>
    <dgm:cxn modelId="{C28BC01C-974D-4FB1-911B-F5FAE75D9787}" type="presOf" srcId="{C44959EA-BD04-4767-A67B-62821EC975FF}" destId="{92A37895-42B5-4FB6-A48E-3A11FADE7CC1}" srcOrd="0" destOrd="0" presId="urn:microsoft.com/office/officeart/2005/8/layout/radial6"/>
    <dgm:cxn modelId="{4EDDDE0A-0725-4B83-B946-A3536FED42C3}" type="presOf" srcId="{75A60715-BD67-4955-B36B-C94FFD89EA1A}" destId="{6B0BF459-6962-4316-8C30-A8FC45725FE5}" srcOrd="0" destOrd="0" presId="urn:microsoft.com/office/officeart/2005/8/layout/radial6"/>
    <dgm:cxn modelId="{E6658413-F811-4BDC-AA2E-66D41B5BE72F}" type="presOf" srcId="{5274547E-6BBA-431A-8F39-46A9036B1E50}" destId="{24FA3DA4-8F5C-4F76-9388-52117B92DD08}" srcOrd="0" destOrd="0" presId="urn:microsoft.com/office/officeart/2005/8/layout/radial6"/>
    <dgm:cxn modelId="{E8C8867F-63CE-44B9-83D0-2047D89A7156}" type="presOf" srcId="{505DA8F0-3C23-4946-9081-2CE3230F6149}" destId="{83B701CF-4EB4-46A0-9423-06F8F3CC78FA}" srcOrd="0" destOrd="0" presId="urn:microsoft.com/office/officeart/2005/8/layout/radial6"/>
    <dgm:cxn modelId="{43013B42-E837-4CF8-B212-E6BE650DBB48}" type="presOf" srcId="{08E68843-A662-4D87-B98A-D1165359B50C}" destId="{360ECEB6-18BE-4026-AB57-6914DF6E0BD1}" srcOrd="0" destOrd="0" presId="urn:microsoft.com/office/officeart/2005/8/layout/radial6"/>
    <dgm:cxn modelId="{7311F2DE-599B-4424-839B-AC4BE727BFAB}" type="presOf" srcId="{9A50A213-A06D-4108-AEF9-A9688270C0FE}" destId="{095021DE-9AAD-4FE1-9006-CF17D5A9C660}" srcOrd="0" destOrd="0" presId="urn:microsoft.com/office/officeart/2005/8/layout/radial6"/>
    <dgm:cxn modelId="{AD8C6262-14F4-4A29-A905-B388EF4185A5}" srcId="{852E6D3D-1B71-414B-9C95-7E242E590394}" destId="{505DA8F0-3C23-4946-9081-2CE3230F6149}" srcOrd="0" destOrd="0" parTransId="{08FE6FB6-4304-4A5F-A773-D94F39193181}" sibTransId="{C078E380-4C3E-43E9-86E2-E686F4478762}"/>
    <dgm:cxn modelId="{52ED974B-CFAB-45B6-A7FE-EA70DA0EEF24}" type="presOf" srcId="{E3FF6062-58ED-4DB1-8CD7-CB9C2C80B4A1}" destId="{57A54938-D263-4F98-A040-9C02AC6ED6BE}" srcOrd="0" destOrd="0" presId="urn:microsoft.com/office/officeart/2005/8/layout/radial6"/>
    <dgm:cxn modelId="{0DE8D758-1674-433E-9931-09BC807FAED9}" type="presParOf" srcId="{4FF7CC77-866F-4F85-ACCD-D4D9A86AE641}" destId="{83B701CF-4EB4-46A0-9423-06F8F3CC78FA}" srcOrd="0" destOrd="0" presId="urn:microsoft.com/office/officeart/2005/8/layout/radial6"/>
    <dgm:cxn modelId="{771E807D-9EA5-41C1-84D5-A8D884CB3403}" type="presParOf" srcId="{4FF7CC77-866F-4F85-ACCD-D4D9A86AE641}" destId="{A2E2D8A5-C44C-4181-9002-A85C63BDBD9D}" srcOrd="1" destOrd="0" presId="urn:microsoft.com/office/officeart/2005/8/layout/radial6"/>
    <dgm:cxn modelId="{4E1F8C02-449D-4C09-BF66-33DD927691F2}" type="presParOf" srcId="{4FF7CC77-866F-4F85-ACCD-D4D9A86AE641}" destId="{ABA5DD7E-DA8F-455E-B563-596D33846676}" srcOrd="2" destOrd="0" presId="urn:microsoft.com/office/officeart/2005/8/layout/radial6"/>
    <dgm:cxn modelId="{468B27B3-08E2-46DF-96FC-3E5AB62C252A}" type="presParOf" srcId="{4FF7CC77-866F-4F85-ACCD-D4D9A86AE641}" destId="{24FA3DA4-8F5C-4F76-9388-52117B92DD08}" srcOrd="3" destOrd="0" presId="urn:microsoft.com/office/officeart/2005/8/layout/radial6"/>
    <dgm:cxn modelId="{9E7C8AA8-A276-4E2D-90FC-4561EF22E00C}" type="presParOf" srcId="{4FF7CC77-866F-4F85-ACCD-D4D9A86AE641}" destId="{5C666D3C-842A-4C20-8FBB-9C09937CF18E}" srcOrd="4" destOrd="0" presId="urn:microsoft.com/office/officeart/2005/8/layout/radial6"/>
    <dgm:cxn modelId="{9091D548-1820-4D29-B440-38B343B71B2D}" type="presParOf" srcId="{4FF7CC77-866F-4F85-ACCD-D4D9A86AE641}" destId="{46EE5377-B26E-4505-98D2-AED3657BC459}" srcOrd="5" destOrd="0" presId="urn:microsoft.com/office/officeart/2005/8/layout/radial6"/>
    <dgm:cxn modelId="{7C340E5C-F68C-4217-B8CE-9EB990606AF3}" type="presParOf" srcId="{4FF7CC77-866F-4F85-ACCD-D4D9A86AE641}" destId="{57A54938-D263-4F98-A040-9C02AC6ED6BE}" srcOrd="6" destOrd="0" presId="urn:microsoft.com/office/officeart/2005/8/layout/radial6"/>
    <dgm:cxn modelId="{AF9C66B5-346E-4182-BA89-7BFA2412463C}" type="presParOf" srcId="{4FF7CC77-866F-4F85-ACCD-D4D9A86AE641}" destId="{6B0BF459-6962-4316-8C30-A8FC45725FE5}" srcOrd="7" destOrd="0" presId="urn:microsoft.com/office/officeart/2005/8/layout/radial6"/>
    <dgm:cxn modelId="{99E4D201-32CA-4D41-A9DD-FFC401D15EF4}" type="presParOf" srcId="{4FF7CC77-866F-4F85-ACCD-D4D9A86AE641}" destId="{0548CF94-CEEC-45E5-8751-ECEFD7282759}" srcOrd="8" destOrd="0" presId="urn:microsoft.com/office/officeart/2005/8/layout/radial6"/>
    <dgm:cxn modelId="{B7B69BF7-DF33-40ED-8846-25027C6550AC}" type="presParOf" srcId="{4FF7CC77-866F-4F85-ACCD-D4D9A86AE641}" destId="{92A37895-42B5-4FB6-A48E-3A11FADE7CC1}" srcOrd="9" destOrd="0" presId="urn:microsoft.com/office/officeart/2005/8/layout/radial6"/>
    <dgm:cxn modelId="{C9353E44-6F23-465E-9A3D-24A1FB899584}" type="presParOf" srcId="{4FF7CC77-866F-4F85-ACCD-D4D9A86AE641}" destId="{095021DE-9AAD-4FE1-9006-CF17D5A9C660}" srcOrd="10" destOrd="0" presId="urn:microsoft.com/office/officeart/2005/8/layout/radial6"/>
    <dgm:cxn modelId="{0FCFEA4E-0866-4321-98D4-AB0620EE6BEA}" type="presParOf" srcId="{4FF7CC77-866F-4F85-ACCD-D4D9A86AE641}" destId="{E05D0BFF-DEBE-4A62-9F1D-9AE9B1EB30A6}" srcOrd="11" destOrd="0" presId="urn:microsoft.com/office/officeart/2005/8/layout/radial6"/>
    <dgm:cxn modelId="{1220A4B1-93A9-4FAF-A5BA-59D72D2DFAE4}" type="presParOf" srcId="{4FF7CC77-866F-4F85-ACCD-D4D9A86AE641}" destId="{360ECEB6-18BE-4026-AB57-6914DF6E0BD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C020EA-0FDF-4A56-B250-6FF8D11115F5}">
      <dsp:nvSpPr>
        <dsp:cNvPr id="0" name=""/>
        <dsp:cNvSpPr/>
      </dsp:nvSpPr>
      <dsp:spPr>
        <a:xfrm>
          <a:off x="864090" y="14932"/>
          <a:ext cx="2255771" cy="22557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300" kern="1200" dirty="0" err="1" smtClean="0"/>
            <a:t>Ethical</a:t>
          </a:r>
          <a:r>
            <a:rPr lang="fr-CH" sz="2300" kern="1200" dirty="0" smtClean="0"/>
            <a:t> restrictions</a:t>
          </a:r>
        </a:p>
      </dsp:txBody>
      <dsp:txXfrm>
        <a:off x="864090" y="14932"/>
        <a:ext cx="2255771" cy="2255739"/>
      </dsp:txXfrm>
    </dsp:sp>
    <dsp:sp modelId="{242FFE9D-12A5-4AF4-B138-89FA8C227669}">
      <dsp:nvSpPr>
        <dsp:cNvPr id="0" name=""/>
        <dsp:cNvSpPr/>
      </dsp:nvSpPr>
      <dsp:spPr>
        <a:xfrm>
          <a:off x="1733304" y="1504452"/>
          <a:ext cx="2255771" cy="22557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300" kern="1200" dirty="0" err="1" smtClean="0"/>
            <a:t>Role</a:t>
          </a:r>
          <a:r>
            <a:rPr lang="fr-CH" sz="2300" kern="1200" dirty="0" smtClean="0"/>
            <a:t> of </a:t>
          </a:r>
          <a:r>
            <a:rPr lang="fr-CH" sz="2300" kern="1200" dirty="0" err="1" smtClean="0"/>
            <a:t>Sharia’a</a:t>
          </a:r>
          <a:r>
            <a:rPr lang="fr-CH" sz="2300" kern="1200" dirty="0" smtClean="0"/>
            <a:t> </a:t>
          </a:r>
          <a:r>
            <a:rPr lang="fr-CH" sz="2300" kern="1200" dirty="0" err="1" smtClean="0"/>
            <a:t>Board</a:t>
          </a:r>
          <a:endParaRPr lang="en-GB" sz="2300" kern="1200" dirty="0"/>
        </a:p>
      </dsp:txBody>
      <dsp:txXfrm>
        <a:off x="1733304" y="1504452"/>
        <a:ext cx="2255771" cy="2255739"/>
      </dsp:txXfrm>
    </dsp:sp>
    <dsp:sp modelId="{E54F9536-2AAE-4441-96AC-4B9AC13C3EF4}">
      <dsp:nvSpPr>
        <dsp:cNvPr id="0" name=""/>
        <dsp:cNvSpPr/>
      </dsp:nvSpPr>
      <dsp:spPr>
        <a:xfrm>
          <a:off x="2736310" y="14932"/>
          <a:ext cx="2255771" cy="22557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300" kern="1200" dirty="0" smtClean="0"/>
            <a:t>Financial restrictions</a:t>
          </a:r>
          <a:endParaRPr lang="en-GB" sz="2300" kern="1200" dirty="0"/>
        </a:p>
      </dsp:txBody>
      <dsp:txXfrm>
        <a:off x="2736310" y="14932"/>
        <a:ext cx="2255771" cy="22557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7EA2F4-F052-485E-A85E-6464D242A01C}">
      <dsp:nvSpPr>
        <dsp:cNvPr id="0" name=""/>
        <dsp:cNvSpPr/>
      </dsp:nvSpPr>
      <dsp:spPr>
        <a:xfrm>
          <a:off x="0" y="1468963"/>
          <a:ext cx="8568952" cy="1958617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1B7889-6B8D-4D63-9BB5-363A6897687B}">
      <dsp:nvSpPr>
        <dsp:cNvPr id="0" name=""/>
        <dsp:cNvSpPr/>
      </dsp:nvSpPr>
      <dsp:spPr>
        <a:xfrm>
          <a:off x="658" y="0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1978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Islamic</a:t>
          </a:r>
          <a:r>
            <a:rPr lang="fr-CH" sz="1200" kern="1200" dirty="0" smtClean="0"/>
            <a:t> institution in Europe</a:t>
          </a:r>
          <a:endParaRPr lang="en-GB" sz="1200" kern="1200" dirty="0"/>
        </a:p>
      </dsp:txBody>
      <dsp:txXfrm>
        <a:off x="658" y="0"/>
        <a:ext cx="1056265" cy="1958617"/>
      </dsp:txXfrm>
    </dsp:sp>
    <dsp:sp modelId="{9131E13B-F6B6-4B44-99E3-4687DA915CD6}">
      <dsp:nvSpPr>
        <dsp:cNvPr id="0" name=""/>
        <dsp:cNvSpPr/>
      </dsp:nvSpPr>
      <dsp:spPr>
        <a:xfrm>
          <a:off x="283964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712D0-A68C-4BA4-8E40-6859E2BAB06F}">
      <dsp:nvSpPr>
        <dsp:cNvPr id="0" name=""/>
        <dsp:cNvSpPr/>
      </dsp:nvSpPr>
      <dsp:spPr>
        <a:xfrm>
          <a:off x="1109737" y="2937926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1983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Takaful</a:t>
          </a:r>
          <a:r>
            <a:rPr lang="fr-CH" sz="1200" kern="1200" dirty="0" smtClean="0"/>
            <a:t> in Europe</a:t>
          </a:r>
          <a:endParaRPr lang="en-GB" sz="1200" kern="1200" dirty="0"/>
        </a:p>
      </dsp:txBody>
      <dsp:txXfrm>
        <a:off x="1109737" y="2937926"/>
        <a:ext cx="1056265" cy="1958617"/>
      </dsp:txXfrm>
    </dsp:sp>
    <dsp:sp modelId="{C20ADE6B-0FDC-40D6-8E56-D3F82310E5C4}">
      <dsp:nvSpPr>
        <dsp:cNvPr id="0" name=""/>
        <dsp:cNvSpPr/>
      </dsp:nvSpPr>
      <dsp:spPr>
        <a:xfrm>
          <a:off x="1393043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002FB-A143-49E1-AA12-B635CD70216B}">
      <dsp:nvSpPr>
        <dsp:cNvPr id="0" name=""/>
        <dsp:cNvSpPr/>
      </dsp:nvSpPr>
      <dsp:spPr>
        <a:xfrm>
          <a:off x="2218816" y="0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1990s</a:t>
          </a:r>
          <a:r>
            <a:rPr lang="fr-CH" sz="1200" kern="1200" dirty="0" smtClean="0"/>
            <a:t>: </a:t>
          </a:r>
          <a:r>
            <a:rPr lang="fr-CH" sz="1200" kern="1200" dirty="0" err="1" smtClean="0"/>
            <a:t>Sharia’a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funds</a:t>
          </a:r>
          <a:r>
            <a:rPr lang="fr-CH" sz="1200" kern="1200" dirty="0" smtClean="0"/>
            <a:t> in Luxembourg</a:t>
          </a:r>
          <a:endParaRPr lang="en-GB" sz="1200" kern="1200" dirty="0"/>
        </a:p>
      </dsp:txBody>
      <dsp:txXfrm>
        <a:off x="2218816" y="0"/>
        <a:ext cx="1056265" cy="1958617"/>
      </dsp:txXfrm>
    </dsp:sp>
    <dsp:sp modelId="{290821E7-76E2-4834-9ACB-2DB91AB2CE5F}">
      <dsp:nvSpPr>
        <dsp:cNvPr id="0" name=""/>
        <dsp:cNvSpPr/>
      </dsp:nvSpPr>
      <dsp:spPr>
        <a:xfrm>
          <a:off x="2502122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8368E-CEAB-4D0C-A0AB-1F3299175B12}">
      <dsp:nvSpPr>
        <dsp:cNvPr id="0" name=""/>
        <dsp:cNvSpPr/>
      </dsp:nvSpPr>
      <dsp:spPr>
        <a:xfrm>
          <a:off x="3327895" y="2937926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2002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European</a:t>
          </a:r>
          <a:r>
            <a:rPr lang="fr-CH" sz="1200" kern="1200" dirty="0" smtClean="0"/>
            <a:t> stock exchange to </a:t>
          </a:r>
          <a:r>
            <a:rPr lang="fr-CH" sz="1200" kern="1200" dirty="0" err="1" smtClean="0"/>
            <a:t>list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Sukuk</a:t>
          </a:r>
          <a:endParaRPr lang="en-GB" sz="1200" kern="1200" dirty="0"/>
        </a:p>
      </dsp:txBody>
      <dsp:txXfrm>
        <a:off x="3327895" y="2937926"/>
        <a:ext cx="1056265" cy="1958617"/>
      </dsp:txXfrm>
    </dsp:sp>
    <dsp:sp modelId="{F721DE72-EDD7-4172-9D8E-E5E15947792F}">
      <dsp:nvSpPr>
        <dsp:cNvPr id="0" name=""/>
        <dsp:cNvSpPr/>
      </dsp:nvSpPr>
      <dsp:spPr>
        <a:xfrm>
          <a:off x="3611201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DDF7E1-AAA8-4125-AD27-79B2054B29C8}">
      <dsp:nvSpPr>
        <dsp:cNvPr id="0" name=""/>
        <dsp:cNvSpPr/>
      </dsp:nvSpPr>
      <dsp:spPr>
        <a:xfrm>
          <a:off x="4436974" y="0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2009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European</a:t>
          </a:r>
          <a:r>
            <a:rPr lang="fr-CH" sz="1200" kern="1200" dirty="0" smtClean="0"/>
            <a:t> Central </a:t>
          </a:r>
          <a:r>
            <a:rPr lang="fr-CH" sz="1200" kern="1200" dirty="0" err="1" smtClean="0"/>
            <a:t>bank</a:t>
          </a:r>
          <a:r>
            <a:rPr lang="fr-CH" sz="1200" kern="1200" dirty="0" smtClean="0"/>
            <a:t> to </a:t>
          </a:r>
          <a:r>
            <a:rPr lang="fr-CH" sz="1200" kern="1200" dirty="0" err="1" smtClean="0"/>
            <a:t>become</a:t>
          </a:r>
          <a:r>
            <a:rPr lang="fr-CH" sz="1200" kern="1200" dirty="0" smtClean="0"/>
            <a:t> IFSB </a:t>
          </a:r>
          <a:r>
            <a:rPr lang="fr-CH" sz="1200" kern="1200" dirty="0" err="1" smtClean="0"/>
            <a:t>member</a:t>
          </a:r>
          <a:endParaRPr lang="en-GB" sz="1200" kern="1200" dirty="0"/>
        </a:p>
      </dsp:txBody>
      <dsp:txXfrm>
        <a:off x="4436974" y="0"/>
        <a:ext cx="1056265" cy="1958617"/>
      </dsp:txXfrm>
    </dsp:sp>
    <dsp:sp modelId="{D839F3C2-E8F8-48FE-9710-8E843CCCDD9D}">
      <dsp:nvSpPr>
        <dsp:cNvPr id="0" name=""/>
        <dsp:cNvSpPr/>
      </dsp:nvSpPr>
      <dsp:spPr>
        <a:xfrm>
          <a:off x="4720280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4F0CFA-BAC4-471E-BB80-8FB8D27ABFBB}">
      <dsp:nvSpPr>
        <dsp:cNvPr id="0" name=""/>
        <dsp:cNvSpPr/>
      </dsp:nvSpPr>
      <dsp:spPr>
        <a:xfrm>
          <a:off x="5546053" y="2937926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2011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European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member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hosting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annual</a:t>
          </a:r>
          <a:r>
            <a:rPr lang="fr-CH" sz="1200" kern="1200" dirty="0" smtClean="0"/>
            <a:t> IFSB </a:t>
          </a:r>
          <a:r>
            <a:rPr lang="fr-CH" sz="1200" kern="1200" dirty="0" err="1" smtClean="0"/>
            <a:t>conference</a:t>
          </a:r>
          <a:endParaRPr lang="en-GB" sz="1200" kern="1200" dirty="0"/>
        </a:p>
      </dsp:txBody>
      <dsp:txXfrm>
        <a:off x="5546053" y="2937926"/>
        <a:ext cx="1056265" cy="1958617"/>
      </dsp:txXfrm>
    </dsp:sp>
    <dsp:sp modelId="{FF2B1BFF-2D7D-47D0-A72B-11A9429E8E0F}">
      <dsp:nvSpPr>
        <dsp:cNvPr id="0" name=""/>
        <dsp:cNvSpPr/>
      </dsp:nvSpPr>
      <dsp:spPr>
        <a:xfrm>
          <a:off x="5829358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EB50A4-3AC3-4FE9-A141-B9619CB86428}">
      <dsp:nvSpPr>
        <dsp:cNvPr id="0" name=""/>
        <dsp:cNvSpPr/>
      </dsp:nvSpPr>
      <dsp:spPr>
        <a:xfrm>
          <a:off x="6655132" y="0"/>
          <a:ext cx="1056265" cy="1958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200" b="1" kern="1200" dirty="0" smtClean="0"/>
            <a:t>2011</a:t>
          </a:r>
          <a:r>
            <a:rPr lang="fr-CH" sz="1200" kern="1200" dirty="0" smtClean="0"/>
            <a:t>: first </a:t>
          </a:r>
          <a:r>
            <a:rPr lang="fr-CH" sz="1200" kern="1200" dirty="0" err="1" smtClean="0"/>
            <a:t>European</a:t>
          </a:r>
          <a:r>
            <a:rPr lang="fr-CH" sz="1200" kern="1200" dirty="0" smtClean="0"/>
            <a:t> Central </a:t>
          </a:r>
          <a:r>
            <a:rPr lang="fr-CH" sz="1200" kern="1200" dirty="0" err="1" smtClean="0"/>
            <a:t>bank</a:t>
          </a:r>
          <a:r>
            <a:rPr lang="fr-CH" sz="1200" kern="1200" dirty="0" smtClean="0"/>
            <a:t> </a:t>
          </a:r>
          <a:r>
            <a:rPr lang="fr-CH" sz="1200" kern="1200" dirty="0" err="1" smtClean="0"/>
            <a:t>participating</a:t>
          </a:r>
          <a:r>
            <a:rPr lang="fr-CH" sz="1200" kern="1200" dirty="0" smtClean="0"/>
            <a:t> to IILM</a:t>
          </a:r>
          <a:endParaRPr lang="en-GB" sz="1200" kern="1200" dirty="0"/>
        </a:p>
      </dsp:txBody>
      <dsp:txXfrm>
        <a:off x="6655132" y="0"/>
        <a:ext cx="1056265" cy="1958617"/>
      </dsp:txXfrm>
    </dsp:sp>
    <dsp:sp modelId="{CBAE5E36-31B2-49D2-BFEF-80DF83BB3DC6}">
      <dsp:nvSpPr>
        <dsp:cNvPr id="0" name=""/>
        <dsp:cNvSpPr/>
      </dsp:nvSpPr>
      <dsp:spPr>
        <a:xfrm>
          <a:off x="6938437" y="2203444"/>
          <a:ext cx="489654" cy="48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0ECEB6-18BE-4026-AB57-6914DF6E0BD1}">
      <dsp:nvSpPr>
        <dsp:cNvPr id="0" name=""/>
        <dsp:cNvSpPr/>
      </dsp:nvSpPr>
      <dsp:spPr>
        <a:xfrm>
          <a:off x="2191007" y="606831"/>
          <a:ext cx="4042920" cy="4042920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37895-42B5-4FB6-A48E-3A11FADE7CC1}">
      <dsp:nvSpPr>
        <dsp:cNvPr id="0" name=""/>
        <dsp:cNvSpPr/>
      </dsp:nvSpPr>
      <dsp:spPr>
        <a:xfrm>
          <a:off x="2191007" y="606831"/>
          <a:ext cx="4042920" cy="4042920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A54938-D263-4F98-A040-9C02AC6ED6BE}">
      <dsp:nvSpPr>
        <dsp:cNvPr id="0" name=""/>
        <dsp:cNvSpPr/>
      </dsp:nvSpPr>
      <dsp:spPr>
        <a:xfrm>
          <a:off x="2191007" y="606831"/>
          <a:ext cx="4042920" cy="4042920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A3DA4-8F5C-4F76-9388-52117B92DD08}">
      <dsp:nvSpPr>
        <dsp:cNvPr id="0" name=""/>
        <dsp:cNvSpPr/>
      </dsp:nvSpPr>
      <dsp:spPr>
        <a:xfrm>
          <a:off x="2191007" y="606831"/>
          <a:ext cx="4042920" cy="4042920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701CF-4EB4-46A0-9423-06F8F3CC78FA}">
      <dsp:nvSpPr>
        <dsp:cNvPr id="0" name=""/>
        <dsp:cNvSpPr/>
      </dsp:nvSpPr>
      <dsp:spPr>
        <a:xfrm>
          <a:off x="3281734" y="1738945"/>
          <a:ext cx="1861466" cy="1861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Growing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appetite</a:t>
          </a:r>
          <a:r>
            <a:rPr lang="fr-CH" sz="1000" kern="1200" dirty="0" smtClean="0"/>
            <a:t> for GCC </a:t>
          </a:r>
          <a:r>
            <a:rPr lang="fr-CH" sz="1000" kern="1200" dirty="0" err="1" smtClean="0"/>
            <a:t>investors</a:t>
          </a:r>
          <a:r>
            <a:rPr lang="fr-CH" sz="1000" kern="1200" dirty="0" smtClean="0"/>
            <a:t> to </a:t>
          </a:r>
          <a:r>
            <a:rPr lang="fr-CH" sz="1000" kern="1200" dirty="0" err="1" smtClean="0"/>
            <a:t>invest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outside</a:t>
          </a:r>
          <a:r>
            <a:rPr lang="fr-CH" sz="1000" kern="1200" dirty="0" smtClean="0"/>
            <a:t> GCC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Recent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events</a:t>
          </a:r>
          <a:r>
            <a:rPr lang="fr-CH" sz="1000" kern="1200" dirty="0" smtClean="0"/>
            <a:t> in ME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Growing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appetite</a:t>
          </a:r>
          <a:r>
            <a:rPr lang="fr-CH" sz="1000" kern="1200" dirty="0" smtClean="0"/>
            <a:t> for </a:t>
          </a:r>
          <a:r>
            <a:rPr lang="fr-CH" sz="1000" kern="1200" dirty="0" err="1" smtClean="0"/>
            <a:t>Sharia’a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products</a:t>
          </a:r>
          <a:r>
            <a:rPr lang="fr-CH" sz="1000" kern="1200" dirty="0" smtClean="0"/>
            <a:t> (</a:t>
          </a:r>
          <a:r>
            <a:rPr lang="fr-CH" sz="1000" kern="1200" dirty="0" err="1" smtClean="0"/>
            <a:t>also</a:t>
          </a:r>
          <a:r>
            <a:rPr lang="fr-CH" sz="1000" kern="1200" dirty="0" smtClean="0"/>
            <a:t> in EU / </a:t>
          </a:r>
          <a:r>
            <a:rPr lang="fr-CH" sz="1000" kern="1200" dirty="0" err="1" smtClean="0"/>
            <a:t>also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conventional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investors</a:t>
          </a:r>
          <a:r>
            <a:rPr lang="fr-CH" sz="1000" kern="1200" dirty="0" smtClean="0"/>
            <a:t>)</a:t>
          </a:r>
          <a:endParaRPr lang="en-GB" sz="1000" kern="1200" dirty="0"/>
        </a:p>
      </dsp:txBody>
      <dsp:txXfrm>
        <a:off x="3281734" y="1738945"/>
        <a:ext cx="1861466" cy="1861466"/>
      </dsp:txXfrm>
    </dsp:sp>
    <dsp:sp modelId="{A2E2D8A5-C44C-4181-9002-A85C63BDBD9D}">
      <dsp:nvSpPr>
        <dsp:cNvPr id="0" name=""/>
        <dsp:cNvSpPr/>
      </dsp:nvSpPr>
      <dsp:spPr>
        <a:xfrm>
          <a:off x="3560954" y="2227"/>
          <a:ext cx="1303026" cy="13030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smtClean="0"/>
            <a:t>Broad range of </a:t>
          </a:r>
          <a:r>
            <a:rPr lang="fr-CH" sz="1000" kern="1200" dirty="0" err="1" smtClean="0"/>
            <a:t>regulated</a:t>
          </a:r>
          <a:r>
            <a:rPr lang="fr-CH" sz="1000" kern="1200" dirty="0" smtClean="0"/>
            <a:t> / </a:t>
          </a:r>
          <a:r>
            <a:rPr lang="fr-CH" sz="1000" kern="1200" dirty="0" err="1" smtClean="0"/>
            <a:t>unregulated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vehicles</a:t>
          </a:r>
          <a:r>
            <a:rPr lang="fr-CH" sz="1000" kern="1200" dirty="0" smtClean="0"/>
            <a:t> (</a:t>
          </a:r>
          <a:r>
            <a:rPr lang="fr-CH" sz="1000" kern="1200" dirty="0" err="1" smtClean="0"/>
            <a:t>eg</a:t>
          </a:r>
          <a:r>
            <a:rPr lang="fr-CH" sz="1000" kern="1200" dirty="0" smtClean="0"/>
            <a:t>. SIF, SPF, </a:t>
          </a:r>
          <a:r>
            <a:rPr lang="fr-CH" sz="1000" kern="1200" dirty="0" err="1" smtClean="0"/>
            <a:t>Soparfi</a:t>
          </a:r>
          <a:r>
            <a:rPr lang="fr-CH" sz="1000" kern="1200" dirty="0" smtClean="0"/>
            <a:t>)</a:t>
          </a:r>
          <a:endParaRPr lang="en-GB" sz="1000" kern="1200" dirty="0"/>
        </a:p>
      </dsp:txBody>
      <dsp:txXfrm>
        <a:off x="3560954" y="2227"/>
        <a:ext cx="1303026" cy="1303026"/>
      </dsp:txXfrm>
    </dsp:sp>
    <dsp:sp modelId="{5C666D3C-842A-4C20-8FBB-9C09937CF18E}">
      <dsp:nvSpPr>
        <dsp:cNvPr id="0" name=""/>
        <dsp:cNvSpPr/>
      </dsp:nvSpPr>
      <dsp:spPr>
        <a:xfrm>
          <a:off x="5535506" y="1976778"/>
          <a:ext cx="1303026" cy="13030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Oppourtunities</a:t>
          </a:r>
          <a:r>
            <a:rPr lang="fr-CH" sz="1000" kern="1200" dirty="0" smtClean="0"/>
            <a:t> for </a:t>
          </a:r>
          <a:r>
            <a:rPr lang="fr-CH" sz="1000" kern="1200" dirty="0" err="1" smtClean="0"/>
            <a:t>retail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banking</a:t>
          </a:r>
          <a:r>
            <a:rPr lang="fr-CH" sz="1000" kern="1200" dirty="0" smtClean="0"/>
            <a:t> and </a:t>
          </a:r>
          <a:r>
            <a:rPr lang="fr-CH" sz="1000" kern="1200" dirty="0" err="1" smtClean="0"/>
            <a:t>insurance</a:t>
          </a:r>
          <a:r>
            <a:rPr lang="fr-CH" sz="1000" kern="1200" dirty="0" smtClean="0"/>
            <a:t> ?</a:t>
          </a:r>
          <a:endParaRPr lang="en-GB" sz="1000" kern="1200" dirty="0"/>
        </a:p>
      </dsp:txBody>
      <dsp:txXfrm>
        <a:off x="5535506" y="1976778"/>
        <a:ext cx="1303026" cy="1303026"/>
      </dsp:txXfrm>
    </dsp:sp>
    <dsp:sp modelId="{6B0BF459-6962-4316-8C30-A8FC45725FE5}">
      <dsp:nvSpPr>
        <dsp:cNvPr id="0" name=""/>
        <dsp:cNvSpPr/>
      </dsp:nvSpPr>
      <dsp:spPr>
        <a:xfrm>
          <a:off x="3560954" y="3951330"/>
          <a:ext cx="1303026" cy="13030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Sukuk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issuance</a:t>
          </a:r>
          <a:r>
            <a:rPr lang="fr-CH" sz="1000" kern="1200" dirty="0" smtClean="0"/>
            <a:t> as a </a:t>
          </a:r>
          <a:r>
            <a:rPr lang="fr-CH" sz="1000" kern="1200" dirty="0" err="1" smtClean="0"/>
            <a:t>means</a:t>
          </a:r>
          <a:r>
            <a:rPr lang="fr-CH" sz="1000" kern="1200" dirty="0" smtClean="0"/>
            <a:t> to </a:t>
          </a:r>
          <a:r>
            <a:rPr lang="fr-CH" sz="1000" kern="1200" dirty="0" err="1" smtClean="0"/>
            <a:t>draw</a:t>
          </a:r>
          <a:r>
            <a:rPr lang="fr-CH" sz="1000" kern="1200" dirty="0" smtClean="0"/>
            <a:t> capital / to </a:t>
          </a:r>
          <a:r>
            <a:rPr lang="fr-CH" sz="1000" kern="1200" dirty="0" err="1" smtClean="0"/>
            <a:t>provide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financing</a:t>
          </a:r>
          <a:r>
            <a:rPr lang="fr-CH" sz="1000" kern="1200" dirty="0" smtClean="0"/>
            <a:t> to </a:t>
          </a:r>
          <a:r>
            <a:rPr lang="fr-CH" sz="1000" kern="1200" dirty="0" err="1" smtClean="0"/>
            <a:t>market</a:t>
          </a:r>
          <a:endParaRPr lang="en-GB" sz="1000" kern="1200" dirty="0"/>
        </a:p>
      </dsp:txBody>
      <dsp:txXfrm>
        <a:off x="3560954" y="3951330"/>
        <a:ext cx="1303026" cy="1303026"/>
      </dsp:txXfrm>
    </dsp:sp>
    <dsp:sp modelId="{095021DE-9AAD-4FE1-9006-CF17D5A9C660}">
      <dsp:nvSpPr>
        <dsp:cNvPr id="0" name=""/>
        <dsp:cNvSpPr/>
      </dsp:nvSpPr>
      <dsp:spPr>
        <a:xfrm>
          <a:off x="1586403" y="1976778"/>
          <a:ext cx="1303026" cy="13030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000" kern="1200" dirty="0" err="1" smtClean="0"/>
            <a:t>Conventional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players</a:t>
          </a:r>
          <a:r>
            <a:rPr lang="fr-CH" sz="1000" kern="1200" dirty="0" smtClean="0"/>
            <a:t> in Luxembourg </a:t>
          </a:r>
          <a:r>
            <a:rPr lang="fr-CH" sz="1000" kern="1200" dirty="0" err="1" smtClean="0"/>
            <a:t>developing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Sharia’a</a:t>
          </a:r>
          <a:r>
            <a:rPr lang="fr-CH" sz="1000" kern="1200" dirty="0" smtClean="0"/>
            <a:t> </a:t>
          </a:r>
          <a:r>
            <a:rPr lang="fr-CH" sz="1000" kern="1200" dirty="0" err="1" smtClean="0"/>
            <a:t>products</a:t>
          </a:r>
          <a:endParaRPr lang="en-GB" sz="1000" kern="1200" dirty="0"/>
        </a:p>
      </dsp:txBody>
      <dsp:txXfrm>
        <a:off x="1586403" y="1976778"/>
        <a:ext cx="1303026" cy="13030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74" tIns="31337" rIns="62674" bIns="31337" numCol="1" anchor="t" anchorCtr="0" compatLnSpc="1">
            <a:prstTxWarp prst="textNoShape">
              <a:avLst/>
            </a:prstTxWarp>
          </a:bodyPr>
          <a:lstStyle>
            <a:lvl1pPr defTabSz="627317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74" tIns="31337" rIns="62674" bIns="31337" numCol="1" anchor="t" anchorCtr="0" compatLnSpc="1">
            <a:prstTxWarp prst="textNoShape">
              <a:avLst/>
            </a:prstTxWarp>
          </a:bodyPr>
          <a:lstStyle>
            <a:lvl1pPr algn="r" defTabSz="627317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662D92F-3341-48DA-AF8F-66E41B2AA9F9}" type="datetimeFigureOut">
              <a:rPr lang="en-US"/>
              <a:pPr>
                <a:defRPr/>
              </a:pPr>
              <a:t>8/6/2013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74" tIns="31337" rIns="62674" bIns="31337" numCol="1" anchor="b" anchorCtr="0" compatLnSpc="1">
            <a:prstTxWarp prst="textNoShape">
              <a:avLst/>
            </a:prstTxWarp>
          </a:bodyPr>
          <a:lstStyle>
            <a:lvl1pPr defTabSz="627317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74" tIns="31337" rIns="62674" bIns="31337" numCol="1" anchor="b" anchorCtr="0" compatLnSpc="1">
            <a:prstTxWarp prst="textNoShape">
              <a:avLst/>
            </a:prstTxWarp>
          </a:bodyPr>
          <a:lstStyle>
            <a:lvl1pPr algn="r" defTabSz="627317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FD7924-83AB-4864-8A2C-B466DC19D0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3" tIns="47777" rIns="95553" bIns="47777" numCol="1" anchor="t" anchorCtr="0" compatLnSpc="1">
            <a:prstTxWarp prst="textNoShape">
              <a:avLst/>
            </a:prstTxWarp>
          </a:bodyPr>
          <a:lstStyle>
            <a:lvl1pPr defTabSz="627317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3" tIns="47777" rIns="95553" bIns="47777" numCol="1" anchor="t" anchorCtr="0" compatLnSpc="1">
            <a:prstTxWarp prst="textNoShape">
              <a:avLst/>
            </a:prstTxWarp>
          </a:bodyPr>
          <a:lstStyle>
            <a:lvl1pPr algn="r" defTabSz="627317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9791C6-166B-46FC-A9A2-6980B5609BAF}" type="datetimeFigureOut">
              <a:rPr lang="en-US"/>
              <a:pPr>
                <a:defRPr/>
              </a:pPr>
              <a:t>8/6/2013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704" tIns="68853" rIns="137704" bIns="68853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3" tIns="47777" rIns="95553" bIns="47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3" tIns="47777" rIns="95553" bIns="47777" numCol="1" anchor="b" anchorCtr="0" compatLnSpc="1">
            <a:prstTxWarp prst="textNoShape">
              <a:avLst/>
            </a:prstTxWarp>
          </a:bodyPr>
          <a:lstStyle>
            <a:lvl1pPr defTabSz="627317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3" tIns="47777" rIns="95553" bIns="47777" numCol="1" anchor="b" anchorCtr="0" compatLnSpc="1">
            <a:prstTxWarp prst="textNoShape">
              <a:avLst/>
            </a:prstTxWarp>
          </a:bodyPr>
          <a:lstStyle>
            <a:lvl1pPr algn="r" defTabSz="627317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EC1C254-316C-46FD-B7DC-58E320C538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Arial" pitchFamily="34" charset="0"/>
      </a:defRPr>
    </a:lvl5pPr>
    <a:lvl6pPr marL="2049027" algn="l" defTabSz="8196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58834" algn="l" defTabSz="8196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68638" algn="l" defTabSz="8196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78443" algn="l" defTabSz="8196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627063"/>
            <a:fld id="{1A24B654-254B-4333-B344-A814260AC928}" type="slidenum">
              <a:rPr lang="en-GB" smtClean="0"/>
              <a:pPr defTabSz="627063"/>
              <a:t>1</a:t>
            </a:fld>
            <a:endParaRPr lang="en-GB" smtClean="0"/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627063"/>
            <a:fld id="{F93A0B7E-A218-4958-AFB8-36AABE57AF59}" type="datetime1">
              <a:rPr lang="en-US" smtClean="0"/>
              <a:pPr defTabSz="627063"/>
              <a:t>8/6/2013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627063"/>
            <a:fld id="{CB785135-FF74-4D23-8E7F-D24FE2392A4C}" type="slidenum">
              <a:rPr lang="nl-NL" smtClean="0"/>
              <a:pPr defTabSz="627063"/>
              <a:t>2</a:t>
            </a:fld>
            <a:endParaRPr lang="nl-NL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2338" y="741363"/>
            <a:ext cx="4965700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713288"/>
            <a:ext cx="4978400" cy="4471987"/>
          </a:xfrm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62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627063"/>
            <a:fld id="{EBD95028-7FA2-4BB7-874C-471212D24D5E}" type="datetime1">
              <a:rPr lang="en-US" smtClean="0"/>
              <a:pPr defTabSz="627063"/>
              <a:t>8/6/2013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627063"/>
            <a:fld id="{BDD2FFA4-1487-4AF9-8491-1E1C96E28386}" type="slidenum">
              <a:rPr lang="nl-NL" smtClean="0"/>
              <a:pPr defTabSz="627063"/>
              <a:t>5</a:t>
            </a:fld>
            <a:endParaRPr lang="nl-NL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2338" y="741363"/>
            <a:ext cx="4965700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713288"/>
            <a:ext cx="4978400" cy="4471987"/>
          </a:xfrm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627063"/>
            <a:fld id="{F8E58E3A-AEA1-4E37-964A-6B80D236EA66}" type="datetime1">
              <a:rPr lang="en-US" smtClean="0"/>
              <a:pPr defTabSz="627063"/>
              <a:t>8/6/2013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627063"/>
            <a:fld id="{953FD5D0-DC29-4116-B08F-B26BD125B37B}" type="slidenum">
              <a:rPr lang="nl-NL" smtClean="0"/>
              <a:pPr defTabSz="627063"/>
              <a:t>9</a:t>
            </a:fld>
            <a:endParaRPr lang="nl-N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2338" y="741363"/>
            <a:ext cx="4965700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713288"/>
            <a:ext cx="4978400" cy="4471987"/>
          </a:xfrm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867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627063"/>
            <a:fld id="{5E53EB7E-DB08-43E1-AFE2-9BD0AEB8BB5A}" type="datetime1">
              <a:rPr lang="en-US" smtClean="0"/>
              <a:pPr defTabSz="627063"/>
              <a:t>8/6/2013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627063"/>
            <a:fld id="{E765DE98-8538-4155-B3EA-337EA960F47E}" type="slidenum">
              <a:rPr lang="en-US" smtClean="0">
                <a:solidFill>
                  <a:srgbClr val="000000"/>
                </a:solidFill>
              </a:rPr>
              <a:pPr defTabSz="627063"/>
              <a:t>15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3925" y="755650"/>
            <a:ext cx="4960938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0750" y="4721225"/>
            <a:ext cx="4956175" cy="4449763"/>
          </a:xfrm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GB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58775" y="9475788"/>
            <a:ext cx="1444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defTabSz="611188"/>
            <a:fld id="{B6C26C1E-A242-4B9B-8D55-EED8ABF38D6C}" type="slidenum">
              <a:rPr lang="en-GB" sz="1100">
                <a:solidFill>
                  <a:srgbClr val="000000"/>
                </a:solidFill>
                <a:latin typeface="Calibri" pitchFamily="34" charset="0"/>
              </a:rPr>
              <a:pPr defTabSz="611188"/>
              <a:t>16</a:t>
            </a:fld>
            <a:endParaRPr lang="en-GB" sz="11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63550" y="393700"/>
            <a:ext cx="5856288" cy="43942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4886325"/>
            <a:ext cx="6064250" cy="4494213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z="28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DEL_PRI_RGB"/>
          <p:cNvPicPr>
            <a:picLocks noChangeArrowheads="1"/>
          </p:cNvPicPr>
          <p:nvPr/>
        </p:nvPicPr>
        <p:blipFill>
          <a:blip r:embed="rId2" cstate="print"/>
          <a:srcRect l="11612" t="29164" r="9871" b="32741"/>
          <a:stretch>
            <a:fillRect/>
          </a:stretch>
        </p:blipFill>
        <p:spPr bwMode="auto">
          <a:xfrm>
            <a:off x="252413" y="285750"/>
            <a:ext cx="2033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smtClean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71875" y="6715125"/>
            <a:ext cx="2133600" cy="142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893ABD-A0D1-490F-A5B6-019196DDFD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813" y="1209696"/>
            <a:ext cx="8423275" cy="52197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71875" y="6643688"/>
            <a:ext cx="2133600" cy="142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C4117EB-0257-4FC5-82CA-E4AB60C554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_Dar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6397625" y="6554788"/>
            <a:ext cx="2312988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FFFFFF"/>
                </a:solidFill>
              </a:rPr>
              <a:t>© 2011 Deloitte S.A.</a:t>
            </a:r>
          </a:p>
        </p:txBody>
      </p:sp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47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_Light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6397625" y="6554788"/>
            <a:ext cx="2312988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FFFFFF"/>
                </a:solidFill>
              </a:rPr>
              <a:t>© 2011 Deloitte S.A.</a:t>
            </a:r>
          </a:p>
        </p:txBody>
      </p:sp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47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_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6397625" y="6554788"/>
            <a:ext cx="2312988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FFFFFF"/>
                </a:solidFill>
              </a:rPr>
              <a:t>© 2011 Deloitte S.A.</a:t>
            </a:r>
          </a:p>
        </p:txBody>
      </p:sp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47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_Light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6397625" y="6554788"/>
            <a:ext cx="2312988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FFFFFF"/>
                </a:solidFill>
              </a:rPr>
              <a:t>© 2011 Deloitte S.A.</a:t>
            </a:r>
          </a:p>
        </p:txBody>
      </p:sp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47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002776"/>
                </a:solidFill>
              </a:rPr>
              <a:t>© 2011 Deloitte S.A.</a:t>
            </a: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635000" y="6564313"/>
            <a:ext cx="2641600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2813">
              <a:lnSpc>
                <a:spcPts val="1075"/>
              </a:lnSpc>
              <a:defRPr/>
            </a:pPr>
            <a:r>
              <a:rPr lang="en-US" sz="700">
                <a:solidFill>
                  <a:srgbClr val="002776"/>
                </a:solidFill>
              </a:rPr>
              <a:t>Comparison with conventional banking – The Luxembourg case</a:t>
            </a: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2813">
              <a:lnSpc>
                <a:spcPts val="1075"/>
              </a:lnSpc>
              <a:defRPr/>
            </a:pPr>
            <a:fld id="{DC189A56-EF18-431A-8B6D-87A6737A01EA}" type="slidenum">
              <a:rPr lang="en-US" sz="700">
                <a:solidFill>
                  <a:srgbClr val="002776"/>
                </a:solidFill>
              </a:rPr>
              <a:pPr defTabSz="912813">
                <a:lnSpc>
                  <a:spcPts val="1075"/>
                </a:lnSpc>
                <a:defRPr/>
              </a:pPr>
              <a:t>‹#›</a:t>
            </a:fld>
            <a:endParaRPr lang="en-US" sz="70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0" r:id="rId1"/>
    <p:sldLayoutId id="2147484601" r:id="rId2"/>
    <p:sldLayoutId id="2147484602" r:id="rId3"/>
    <p:sldLayoutId id="2147484603" r:id="rId4"/>
    <p:sldLayoutId id="2147484604" r:id="rId5"/>
    <p:sldLayoutId id="2147484605" r:id="rId6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defRPr lang="en-US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mailto:aammar@deloitte.lu" TargetMode="External"/><Relationship Id="rId4" Type="http://schemas.openxmlformats.org/officeDocument/2006/relationships/hyperlink" Target="mailto:alverbeken@deloitte.lu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d:\Users\aammar\AppData\local\microsoft\Windows\Temporary Internet Files\Content.Outlook\0POQ25WA\iStock_000000538592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3" y="376238"/>
            <a:ext cx="3500437" cy="591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17"/>
          <p:cNvSpPr>
            <a:spLocks noGrp="1"/>
          </p:cNvSpPr>
          <p:nvPr>
            <p:ph type="ctrTitle"/>
          </p:nvPr>
        </p:nvSpPr>
        <p:spPr>
          <a:xfrm>
            <a:off x="250825" y="2276475"/>
            <a:ext cx="5689600" cy="542925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en-GB">
                <a:solidFill>
                  <a:schemeClr val="accent2"/>
                </a:solidFill>
              </a:rPr>
              <a:t>Islamic Finance </a:t>
            </a:r>
            <a:br>
              <a:rPr lang="en-GB">
                <a:solidFill>
                  <a:schemeClr val="accent2"/>
                </a:solidFill>
              </a:rPr>
            </a:br>
            <a:r>
              <a:rPr lang="en-GB">
                <a:solidFill>
                  <a:schemeClr val="accent2"/>
                </a:solidFill>
              </a:rPr>
              <a:t>Would you rather go for 3 wishes </a:t>
            </a:r>
            <a:br>
              <a:rPr lang="en-GB">
                <a:solidFill>
                  <a:schemeClr val="accent2"/>
                </a:solidFill>
              </a:rPr>
            </a:br>
            <a:r>
              <a:rPr lang="en-GB">
                <a:solidFill>
                  <a:schemeClr val="accent2"/>
                </a:solidFill>
              </a:rPr>
              <a:t>or for countless opportunities?</a:t>
            </a:r>
            <a:br>
              <a:rPr lang="en-GB">
                <a:solidFill>
                  <a:schemeClr val="accent2"/>
                </a:solidFill>
              </a:rPr>
            </a:br>
            <a:r>
              <a:rPr lang="en-GB">
                <a:solidFill>
                  <a:schemeClr val="accent2"/>
                </a:solidFill>
              </a:rPr>
              <a:t/>
            </a:r>
            <a:br>
              <a:rPr lang="en-GB">
                <a:solidFill>
                  <a:schemeClr val="accent2"/>
                </a:solidFill>
              </a:rPr>
            </a:br>
            <a:r>
              <a:rPr lang="en-GB"/>
              <a:t/>
            </a:r>
            <a:br>
              <a:rPr lang="en-GB"/>
            </a:br>
            <a:r>
              <a:rPr lang="en-GB"/>
              <a:t>Comparison with conventional banking</a:t>
            </a:r>
            <a:br>
              <a:rPr lang="en-GB"/>
            </a:br>
            <a:r>
              <a:rPr lang="en-GB"/>
              <a:t>The Luxembourg case</a:t>
            </a:r>
            <a:br>
              <a:rPr lang="en-GB"/>
            </a:br>
            <a:r>
              <a:rPr lang="en-GB">
                <a:solidFill>
                  <a:schemeClr val="accent2"/>
                </a:solidFill>
              </a:rPr>
              <a:t/>
            </a:r>
            <a:br>
              <a:rPr lang="en-GB">
                <a:solidFill>
                  <a:schemeClr val="accent2"/>
                </a:solidFill>
              </a:rPr>
            </a:br>
            <a:r>
              <a:rPr lang="en-GB">
                <a:solidFill>
                  <a:schemeClr val="accent2"/>
                </a:solidFill>
              </a:rPr>
              <a:t/>
            </a:r>
            <a:br>
              <a:rPr lang="en-GB">
                <a:solidFill>
                  <a:schemeClr val="accent2"/>
                </a:solidFill>
              </a:rPr>
            </a:br>
            <a:endParaRPr>
              <a:solidFill>
                <a:schemeClr val="accent2"/>
              </a:solidFill>
            </a:endParaRPr>
          </a:p>
        </p:txBody>
      </p:sp>
      <p:sp>
        <p:nvSpPr>
          <p:cNvPr id="8196" name="Rectangle 18"/>
          <p:cNvSpPr>
            <a:spLocks noGrp="1"/>
          </p:cNvSpPr>
          <p:nvPr>
            <p:ph type="subTitle" idx="1"/>
          </p:nvPr>
        </p:nvSpPr>
        <p:spPr>
          <a:xfrm>
            <a:off x="260350" y="6029325"/>
            <a:ext cx="4740275" cy="303213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altLang="zh-CN">
                <a:solidFill>
                  <a:srgbClr val="002776"/>
                </a:solidFill>
                <a:latin typeface="Arial (Headings)"/>
                <a:ea typeface="SimSun" pitchFamily="2" charset="-122"/>
              </a:rPr>
              <a:t>27 November 2012</a:t>
            </a:r>
          </a:p>
          <a:p>
            <a:pPr>
              <a:lnSpc>
                <a:spcPts val="2000"/>
              </a:lnSpc>
            </a:pPr>
            <a:endParaRPr altLang="zh-CN">
              <a:solidFill>
                <a:srgbClr val="000066"/>
              </a:solidFill>
              <a:latin typeface="Arial (Headings)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/>
          </p:cNvSpPr>
          <p:nvPr>
            <p:ph type="title"/>
          </p:nvPr>
        </p:nvSpPr>
        <p:spPr>
          <a:xfrm>
            <a:off x="407988" y="142875"/>
            <a:ext cx="8423275" cy="630238"/>
          </a:xfrm>
        </p:spPr>
        <p:txBody>
          <a:bodyPr/>
          <a:lstStyle/>
          <a:p>
            <a:r>
              <a:rPr smtClean="0"/>
              <a:t>Islamic Finance in Luxembourg</a:t>
            </a:r>
            <a:br>
              <a:rPr smtClean="0"/>
            </a:br>
            <a:r>
              <a:rPr sz="2000" b="0" smtClean="0"/>
              <a:t>Not something new</a:t>
            </a:r>
            <a:r>
              <a:rPr smtClean="0"/>
              <a:t/>
            </a:r>
            <a:br>
              <a:rPr smtClean="0"/>
            </a:br>
            <a:r>
              <a:rPr sz="2000" b="0" i="1" smtClean="0"/>
              <a:t/>
            </a:r>
            <a:br>
              <a:rPr sz="2000" b="0" i="1" smtClean="0"/>
            </a:br>
            <a:r>
              <a:rPr sz="2000" b="0" smtClean="0"/>
              <a:t/>
            </a:r>
            <a:br>
              <a:rPr sz="2000" b="0" smtClean="0"/>
            </a:br>
            <a:endParaRPr sz="2000" b="0" smtClean="0"/>
          </a:p>
        </p:txBody>
      </p:sp>
      <p:sp>
        <p:nvSpPr>
          <p:cNvPr id="30723" name="Rectangle 5"/>
          <p:cNvSpPr>
            <a:spLocks noGrp="1"/>
          </p:cNvSpPr>
          <p:nvPr>
            <p:ph idx="1"/>
          </p:nvPr>
        </p:nvSpPr>
        <p:spPr>
          <a:xfrm>
            <a:off x="404813" y="857250"/>
            <a:ext cx="8423275" cy="5362575"/>
          </a:xfrm>
        </p:spPr>
        <p:txBody>
          <a:bodyPr/>
          <a:lstStyle/>
          <a:p>
            <a:pPr marL="0" lvl="1" indent="0" defTabSz="913961">
              <a:spcAft>
                <a:spcPts val="275"/>
              </a:spcAft>
              <a:buFont typeface="Arial" pitchFamily="34" charset="0"/>
              <a:buNone/>
              <a:defRPr/>
            </a:pPr>
            <a:r>
              <a:rPr lang="en-GB" altLang="zh-CN" b="1">
                <a:solidFill>
                  <a:schemeClr val="accent2"/>
                </a:solidFill>
              </a:rPr>
              <a:t>Historically,  a laboratory for Islamic finance and on the forefront since the 1970s:</a:t>
            </a:r>
          </a:p>
          <a:p>
            <a:pPr marL="0" lvl="1" indent="0" defTabSz="913961">
              <a:spcAft>
                <a:spcPts val="275"/>
              </a:spcAft>
              <a:buFont typeface="Arial" pitchFamily="34" charset="0"/>
              <a:buNone/>
              <a:defRPr/>
            </a:pPr>
            <a:endParaRPr sz="1400"/>
          </a:p>
          <a:p>
            <a:pPr marL="179302" lvl="2" indent="-179302" defTabSz="913961">
              <a:buFont typeface="Arial" pitchFamily="34" charset="0"/>
              <a:buChar char="•"/>
              <a:defRPr/>
            </a:pPr>
            <a:endParaRPr lang="en-GB" altLang="zh-CN" sz="1400">
              <a:solidFill>
                <a:srgbClr val="002776"/>
              </a:solidFill>
            </a:endParaRPr>
          </a:p>
          <a:p>
            <a:pPr marL="179302" indent="-179302">
              <a:defRPr/>
            </a:pPr>
            <a:endParaRPr sz="1400" smtClean="0"/>
          </a:p>
          <a:p>
            <a:pPr marL="179302" indent="-179302">
              <a:defRPr/>
            </a:pPr>
            <a:endParaRPr sz="1400" smtClean="0"/>
          </a:p>
          <a:p>
            <a:pPr marL="179302" indent="-179302">
              <a:defRPr/>
            </a:pPr>
            <a:endParaRPr sz="1400" b="1" smtClean="0"/>
          </a:p>
          <a:p>
            <a:pPr marL="0" indent="0" defTabSz="913525" eaLnBrk="1" hangingPunct="1">
              <a:spcAft>
                <a:spcPts val="269"/>
              </a:spcAft>
              <a:defRPr/>
            </a:pPr>
            <a:endParaRPr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323528" y="1484784"/>
          <a:ext cx="856895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/>
          </p:cNvSpPr>
          <p:nvPr>
            <p:ph type="title"/>
          </p:nvPr>
        </p:nvSpPr>
        <p:spPr>
          <a:xfrm>
            <a:off x="407988" y="369888"/>
            <a:ext cx="8423275" cy="630237"/>
          </a:xfrm>
        </p:spPr>
        <p:txBody>
          <a:bodyPr/>
          <a:lstStyle/>
          <a:p>
            <a:r>
              <a:rPr lang="en-GB" smtClean="0"/>
              <a:t>Islamic Finance in Luxembourg</a:t>
            </a:r>
            <a:br>
              <a:rPr lang="en-GB" smtClean="0"/>
            </a:br>
            <a:r>
              <a:rPr sz="2000" b="0" smtClean="0"/>
              <a:t>Not something new</a:t>
            </a:r>
          </a:p>
        </p:txBody>
      </p:sp>
      <p:sp>
        <p:nvSpPr>
          <p:cNvPr id="30723" name="Rectangle 5"/>
          <p:cNvSpPr>
            <a:spLocks noGrp="1"/>
          </p:cNvSpPr>
          <p:nvPr>
            <p:ph idx="1"/>
          </p:nvPr>
        </p:nvSpPr>
        <p:spPr>
          <a:xfrm>
            <a:off x="395288" y="1196975"/>
            <a:ext cx="8423275" cy="5811838"/>
          </a:xfrm>
        </p:spPr>
        <p:txBody>
          <a:bodyPr/>
          <a:lstStyle/>
          <a:p>
            <a:pPr marL="0" lvl="1" indent="0" eaLnBrk="1" hangingPunct="1"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GB" altLang="zh-CN" b="1">
                <a:solidFill>
                  <a:schemeClr val="accent2"/>
                </a:solidFill>
              </a:rPr>
              <a:t>Increased efforts from the industry and the government to attract more business in this segment since +5 years</a:t>
            </a:r>
            <a:endParaRPr lang="en-GB" altLang="zh-CN"/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 b="1">
                <a:solidFill>
                  <a:srgbClr val="002776"/>
                </a:solidFill>
              </a:rPr>
              <a:t>Governmental Task force </a:t>
            </a:r>
            <a:r>
              <a:rPr lang="en-GB" altLang="zh-CN" sz="1300">
                <a:solidFill>
                  <a:srgbClr val="002776"/>
                </a:solidFill>
              </a:rPr>
              <a:t>set up in April 2009 </a:t>
            </a: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 b="1">
                <a:solidFill>
                  <a:srgbClr val="002776"/>
                </a:solidFill>
              </a:rPr>
              <a:t>ALFI Middle East working group / LFF working group</a:t>
            </a:r>
            <a:endParaRPr lang="en-GB" altLang="zh-CN" sz="1300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 b="1">
                <a:solidFill>
                  <a:srgbClr val="002776"/>
                </a:solidFill>
              </a:rPr>
              <a:t>Regular missions of finance and economy ministers </a:t>
            </a:r>
            <a:r>
              <a:rPr lang="en-GB" altLang="zh-CN" sz="1300">
                <a:solidFill>
                  <a:srgbClr val="002776"/>
                </a:solidFill>
              </a:rPr>
              <a:t>to the region; 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Bahrain and UAE in January 2010, 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Saudi Arabia in May 2010 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Lebanon in June 2010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Abu Dhabi, Riyadh and Beirut in February 2011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Singapore and Malaysia in October 2011</a:t>
            </a:r>
          </a:p>
          <a:p>
            <a:pPr marL="541338" lvl="4" indent="-179388" eaLnBrk="1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altLang="zh-CN" sz="1200" i="1">
                <a:solidFill>
                  <a:srgbClr val="002776"/>
                </a:solidFill>
              </a:rPr>
              <a:t>Qatar and Dubai in February 2012</a:t>
            </a:r>
            <a:endParaRPr lang="en-GB" altLang="zh-CN" sz="1400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 b="1">
                <a:solidFill>
                  <a:srgbClr val="002776"/>
                </a:solidFill>
              </a:rPr>
              <a:t>Luxembourg School of finance and Luxembourg banking training </a:t>
            </a:r>
            <a:r>
              <a:rPr lang="en-GB" altLang="zh-CN" sz="1300">
                <a:solidFill>
                  <a:srgbClr val="002776"/>
                </a:solidFill>
              </a:rPr>
              <a:t>institute launched Islamic Finance courses / </a:t>
            </a:r>
            <a:r>
              <a:rPr lang="en-GB" altLang="zh-CN" sz="1300" b="1">
                <a:solidFill>
                  <a:srgbClr val="002776"/>
                </a:solidFill>
              </a:rPr>
              <a:t>IFQ</a:t>
            </a:r>
            <a:r>
              <a:rPr lang="en-GB" altLang="zh-CN" sz="1300">
                <a:solidFill>
                  <a:srgbClr val="002776"/>
                </a:solidFill>
              </a:rPr>
              <a:t>  exam can be done in Luxembourg</a:t>
            </a: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endParaRPr lang="en-GB" altLang="zh-CN" sz="1300"/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/>
              <a:t>DB domiciled its new Islamic Finance platform </a:t>
            </a:r>
            <a:r>
              <a:rPr lang="en-GB" altLang="zh-CN" sz="1300" b="1"/>
              <a:t>Al </a:t>
            </a:r>
            <a:r>
              <a:rPr lang="en-GB" altLang="zh-CN" sz="1300" b="1" err="1"/>
              <a:t>Mi’yar</a:t>
            </a:r>
            <a:r>
              <a:rPr lang="en-GB" altLang="zh-CN" sz="1300" b="1"/>
              <a:t> </a:t>
            </a:r>
            <a:r>
              <a:rPr lang="en-GB" altLang="zh-CN" sz="1300"/>
              <a:t>(“The Standard”) in Luxembourg in 2009</a:t>
            </a: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altLang="zh-CN" sz="1300" b="1"/>
              <a:t>BLME</a:t>
            </a:r>
            <a:r>
              <a:rPr lang="en-GB" altLang="zh-CN" sz="1300"/>
              <a:t> based its Islamic equity offering in Luxembourg in 2009</a:t>
            </a:r>
          </a:p>
          <a:p>
            <a:pPr marL="360190" lvl="2" indent="-179302" eaLnBrk="1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altLang="zh-CN" sz="1300">
                <a:solidFill>
                  <a:srgbClr val="002776"/>
                </a:solidFill>
              </a:rPr>
              <a:t>Luxembourg government announced it considers issuing </a:t>
            </a:r>
            <a:r>
              <a:rPr altLang="zh-CN" sz="1300" b="1" err="1">
                <a:solidFill>
                  <a:srgbClr val="002776"/>
                </a:solidFill>
              </a:rPr>
              <a:t>Sukuk</a:t>
            </a:r>
            <a:r>
              <a:rPr altLang="zh-CN" sz="1300">
                <a:solidFill>
                  <a:srgbClr val="002776"/>
                </a:solidFill>
              </a:rPr>
              <a:t> for covering its financing needs (2013?)</a:t>
            </a:r>
            <a:endParaRPr lang="en-GB" altLang="zh-CN" sz="1300"/>
          </a:p>
          <a:p>
            <a:pPr marL="360190" lvl="2" indent="-179302" eaLnBrk="1" hangingPunct="1">
              <a:defRPr/>
            </a:pPr>
            <a:endParaRPr lang="en-GB" altLang="zh-CN" sz="1400">
              <a:solidFill>
                <a:srgbClr val="002776"/>
              </a:solidFill>
            </a:endParaRPr>
          </a:p>
          <a:p>
            <a:pPr marL="360190" lvl="2" indent="-179302" eaLnBrk="1" hangingPunct="1">
              <a:defRPr/>
            </a:pPr>
            <a:endParaRPr lang="en-GB" altLang="zh-CN" sz="1400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buFont typeface="Arial" pitchFamily="34" charset="0"/>
              <a:buNone/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defRPr/>
            </a:pPr>
            <a:endParaRPr lang="en-GB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buFont typeface="Arial" pitchFamily="34" charset="0"/>
              <a:buNone/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360190" lvl="2" indent="-179302" eaLnBrk="1" hangingPunct="1">
              <a:spcBef>
                <a:spcPts val="0"/>
              </a:spcBef>
              <a:buFont typeface="Arial" pitchFamily="34" charset="0"/>
              <a:buNone/>
              <a:defRPr/>
            </a:pPr>
            <a:endParaRPr lang="en-GB" altLang="zh-CN">
              <a:solidFill>
                <a:srgbClr val="00277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/>
          </p:cNvSpPr>
          <p:nvPr>
            <p:ph type="title"/>
          </p:nvPr>
        </p:nvSpPr>
        <p:spPr>
          <a:xfrm>
            <a:off x="407988" y="369888"/>
            <a:ext cx="8423275" cy="630237"/>
          </a:xfrm>
        </p:spPr>
        <p:txBody>
          <a:bodyPr/>
          <a:lstStyle/>
          <a:p>
            <a:r>
              <a:rPr lang="en-GB" smtClean="0"/>
              <a:t>Islamic Finance in Luxembourg</a:t>
            </a:r>
            <a:br>
              <a:rPr lang="en-GB" smtClean="0"/>
            </a:br>
            <a:r>
              <a:rPr lang="en-GB" sz="2000" b="0" smtClean="0"/>
              <a:t>DTT network with countries having significant Muslim population</a:t>
            </a:r>
            <a:r>
              <a:rPr smtClean="0"/>
              <a:t/>
            </a:r>
            <a:br>
              <a:rPr smtClean="0"/>
            </a:br>
            <a:endParaRPr sz="2000" b="0" i="1" smtClean="0"/>
          </a:p>
        </p:txBody>
      </p:sp>
      <p:sp>
        <p:nvSpPr>
          <p:cNvPr id="19459" name="Rectangle 9"/>
          <p:cNvSpPr>
            <a:spLocks noChangeArrowheads="1"/>
          </p:cNvSpPr>
          <p:nvPr/>
        </p:nvSpPr>
        <p:spPr bwMode="auto">
          <a:xfrm>
            <a:off x="450850" y="1982788"/>
            <a:ext cx="3263900" cy="4398962"/>
          </a:xfrm>
          <a:prstGeom prst="rect">
            <a:avLst/>
          </a:prstGeom>
          <a:noFill/>
          <a:ln w="25400" algn="ctr">
            <a:solidFill>
              <a:srgbClr val="00A1DE"/>
            </a:solidFill>
            <a:miter lim="800000"/>
            <a:headEnd/>
            <a:tailEnd/>
          </a:ln>
        </p:spPr>
        <p:txBody>
          <a:bodyPr lIns="35976" tIns="35976" rIns="35976" bIns="35976"/>
          <a:lstStyle/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Azerbaijan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Bahrain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Indonesia 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Malaysia 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Morocco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Qatar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Tunisia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Turkey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UAE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Uzbekistan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49263" y="1566863"/>
            <a:ext cx="3265487" cy="415925"/>
          </a:xfrm>
          <a:prstGeom prst="rect">
            <a:avLst/>
          </a:prstGeom>
          <a:solidFill>
            <a:schemeClr val="accent3"/>
          </a:solidFill>
          <a:ln w="25400" algn="ctr">
            <a:solidFill>
              <a:srgbClr val="00A1DE"/>
            </a:solidFill>
            <a:miter lim="800000"/>
            <a:headEnd/>
            <a:tailEnd type="none" w="sm" len="med"/>
          </a:ln>
        </p:spPr>
        <p:txBody>
          <a:bodyPr lIns="35976" tIns="35976" rIns="35976" bIns="35976" anchor="ctr" anchorCtr="1"/>
          <a:lstStyle/>
          <a:p>
            <a:pPr defTabSz="913964" eaLnBrk="0" hangingPunct="0">
              <a:defRPr/>
            </a:pPr>
            <a:r>
              <a:rPr lang="en-GB" b="1" dirty="0">
                <a:solidFill>
                  <a:srgbClr val="FFFFFF"/>
                </a:solidFill>
              </a:rPr>
              <a:t>DTTs in force</a:t>
            </a: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5214938" y="1982788"/>
            <a:ext cx="3263900" cy="4398962"/>
          </a:xfrm>
          <a:prstGeom prst="rect">
            <a:avLst/>
          </a:prstGeom>
          <a:noFill/>
          <a:ln w="25400" algn="ctr">
            <a:solidFill>
              <a:srgbClr val="00A1DE"/>
            </a:solidFill>
            <a:miter lim="800000"/>
            <a:headEnd/>
            <a:tailEnd/>
          </a:ln>
        </p:spPr>
        <p:txBody>
          <a:bodyPr lIns="35976" tIns="35976" rIns="35976" bIns="35976"/>
          <a:lstStyle/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Albania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Egypt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Kazakhstan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Kirgizstan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Kuwait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Lebanon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Oman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Pakistan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Syria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Saudi Arabia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r>
              <a:rPr lang="nl-NL">
                <a:solidFill>
                  <a:srgbClr val="002776"/>
                </a:solidFill>
              </a:rPr>
              <a:t>Tajikistan</a:t>
            </a: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FontTx/>
              <a:buChar char="•"/>
            </a:pPr>
            <a:endParaRPr lang="nl-NL">
              <a:solidFill>
                <a:srgbClr val="002776"/>
              </a:solidFill>
            </a:endParaRP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</a:pPr>
            <a:endParaRPr lang="nl-NL" sz="1400">
              <a:solidFill>
                <a:srgbClr val="002776"/>
              </a:solidFill>
            </a:endParaRP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</a:pPr>
            <a:endParaRPr lang="nl-NL" sz="1400">
              <a:solidFill>
                <a:srgbClr val="002776"/>
              </a:solidFill>
            </a:endParaRPr>
          </a:p>
          <a:p>
            <a:pPr marL="157163" indent="-157163" eaLnBrk="0" hangingPunct="0">
              <a:lnSpc>
                <a:spcPct val="110000"/>
              </a:lnSpc>
              <a:spcAft>
                <a:spcPts val="425"/>
              </a:spcAft>
              <a:buClr>
                <a:srgbClr val="002776"/>
              </a:buClr>
            </a:pPr>
            <a:endParaRPr lang="nl-NL" sz="1400">
              <a:solidFill>
                <a:srgbClr val="002776"/>
              </a:solidFill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214938" y="1566863"/>
            <a:ext cx="3265487" cy="415925"/>
          </a:xfrm>
          <a:prstGeom prst="rect">
            <a:avLst/>
          </a:prstGeom>
          <a:solidFill>
            <a:schemeClr val="accent3"/>
          </a:solidFill>
          <a:ln w="25400" algn="ctr">
            <a:solidFill>
              <a:srgbClr val="00A1DE"/>
            </a:solidFill>
            <a:miter lim="800000"/>
            <a:headEnd/>
            <a:tailEnd type="none" w="sm" len="med"/>
          </a:ln>
        </p:spPr>
        <p:txBody>
          <a:bodyPr lIns="35976" tIns="35976" rIns="35976" bIns="35976" anchor="ctr" anchorCtr="1"/>
          <a:lstStyle/>
          <a:p>
            <a:pPr defTabSz="913964" eaLnBrk="0" hangingPunct="0">
              <a:defRPr/>
            </a:pPr>
            <a:r>
              <a:rPr lang="en-GB" b="1" dirty="0">
                <a:solidFill>
                  <a:srgbClr val="FFFFFF"/>
                </a:solidFill>
              </a:rPr>
              <a:t>DTTs pending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Islamic Finance in Luxembourg</a:t>
            </a:r>
            <a:br>
              <a:rPr lang="en-GB" smtClean="0"/>
            </a:br>
            <a:r>
              <a:rPr lang="en-GB" sz="2000" b="0" smtClean="0"/>
              <a:t>Tax authorities confirmed level playing field</a:t>
            </a:r>
            <a:endParaRPr sz="2000" b="0" i="1" smtClean="0"/>
          </a:p>
        </p:txBody>
      </p:sp>
      <p:sp>
        <p:nvSpPr>
          <p:cNvPr id="30723" name="Rectangle 5"/>
          <p:cNvSpPr>
            <a:spLocks noGrp="1"/>
          </p:cNvSpPr>
          <p:nvPr>
            <p:ph idx="1"/>
          </p:nvPr>
        </p:nvSpPr>
        <p:spPr>
          <a:xfrm>
            <a:off x="395288" y="1052513"/>
            <a:ext cx="8423275" cy="5219700"/>
          </a:xfrm>
        </p:spPr>
        <p:txBody>
          <a:bodyPr/>
          <a:lstStyle/>
          <a:p>
            <a:pPr lvl="1" eaLnBrk="1" hangingPunct="1">
              <a:defRPr/>
            </a:pPr>
            <a:endParaRPr lang="en-GB" altLang="zh-CN"/>
          </a:p>
          <a:p>
            <a:pPr marL="360190" lvl="2" indent="-179302" eaLnBrk="1" hangingPunct="1">
              <a:spcBef>
                <a:spcPts val="1200"/>
              </a:spcBef>
              <a:defRPr/>
            </a:pPr>
            <a:r>
              <a:rPr lang="en-GB" altLang="zh-CN">
                <a:solidFill>
                  <a:srgbClr val="002776"/>
                </a:solidFill>
              </a:rPr>
              <a:t>Luxembourg tax authorities issued circulars on Islamic Finance:</a:t>
            </a:r>
          </a:p>
          <a:p>
            <a:pPr marL="541077" lvl="3" indent="-185649" eaLnBrk="1" hangingPunct="1">
              <a:spcBef>
                <a:spcPts val="1200"/>
              </a:spcBef>
              <a:buFont typeface="Arial" pitchFamily="34" charset="0"/>
              <a:buNone/>
              <a:defRPr/>
            </a:pPr>
            <a:r>
              <a:rPr lang="en-GB" altLang="zh-CN" sz="1800">
                <a:solidFill>
                  <a:srgbClr val="002776"/>
                </a:solidFill>
              </a:rPr>
              <a:t>Direct Tax circular  (January 2010):</a:t>
            </a:r>
          </a:p>
          <a:p>
            <a:pPr marL="541338">
              <a:buFont typeface="Arial" pitchFamily="34" charset="0"/>
              <a:buChar char="•"/>
              <a:defRPr/>
            </a:pPr>
            <a:r>
              <a:rPr lang="en-GB" sz="1600" smtClean="0">
                <a:solidFill>
                  <a:srgbClr val="002776"/>
                </a:solidFill>
              </a:rPr>
              <a:t>C</a:t>
            </a:r>
            <a:r>
              <a:rPr sz="1600" err="1" smtClean="0"/>
              <a:t>larifies</a:t>
            </a:r>
            <a:r>
              <a:rPr sz="1600" smtClean="0"/>
              <a:t> the direct tax treatment of various Islamic financing arrangements and issues. </a:t>
            </a:r>
          </a:p>
          <a:p>
            <a:pPr marL="541338">
              <a:buFont typeface="Arial" pitchFamily="34" charset="0"/>
              <a:buChar char="•"/>
              <a:defRPr/>
            </a:pPr>
            <a:r>
              <a:rPr sz="1600" smtClean="0"/>
              <a:t>Deals with the tax treatment of </a:t>
            </a:r>
            <a:r>
              <a:rPr sz="1600" err="1" smtClean="0"/>
              <a:t>Murabaha</a:t>
            </a:r>
            <a:r>
              <a:rPr sz="1600" smtClean="0"/>
              <a:t> and </a:t>
            </a:r>
            <a:r>
              <a:rPr sz="1600" err="1" smtClean="0"/>
              <a:t>Sukuk</a:t>
            </a:r>
            <a:r>
              <a:rPr sz="1600" smtClean="0"/>
              <a:t> but also describes other instruments, such as </a:t>
            </a:r>
            <a:r>
              <a:rPr sz="1600" err="1" smtClean="0"/>
              <a:t>Musharaka</a:t>
            </a:r>
            <a:r>
              <a:rPr sz="1600" smtClean="0"/>
              <a:t>, </a:t>
            </a:r>
            <a:r>
              <a:rPr sz="1600" err="1" smtClean="0"/>
              <a:t>Mudaraba</a:t>
            </a:r>
            <a:r>
              <a:rPr sz="1600" smtClean="0"/>
              <a:t>, </a:t>
            </a:r>
            <a:r>
              <a:rPr sz="1600" err="1" smtClean="0"/>
              <a:t>Ijara</a:t>
            </a:r>
            <a:r>
              <a:rPr sz="1600" smtClean="0"/>
              <a:t>, </a:t>
            </a:r>
            <a:r>
              <a:rPr sz="1600" err="1" smtClean="0"/>
              <a:t>Ijara-wa-lqtina</a:t>
            </a:r>
            <a:r>
              <a:rPr sz="1600" smtClean="0"/>
              <a:t> and </a:t>
            </a:r>
            <a:r>
              <a:rPr sz="1600" err="1" smtClean="0"/>
              <a:t>Istisna</a:t>
            </a:r>
            <a:r>
              <a:rPr sz="1600" smtClean="0"/>
              <a:t>. </a:t>
            </a:r>
          </a:p>
          <a:p>
            <a:pPr marL="179302" indent="-179302">
              <a:defRPr/>
            </a:pPr>
            <a:r>
              <a:rPr sz="900" smtClean="0"/>
              <a:t>	</a:t>
            </a:r>
          </a:p>
          <a:p>
            <a:pPr marL="534731" indent="-179302">
              <a:defRPr/>
            </a:pPr>
            <a:r>
              <a:rPr altLang="zh-CN" smtClean="0">
                <a:solidFill>
                  <a:srgbClr val="002776"/>
                </a:solidFill>
              </a:rPr>
              <a:t>Indirect tax circular (June 2010) </a:t>
            </a:r>
            <a:r>
              <a:rPr lang="en-GB" altLang="zh-CN" smtClean="0">
                <a:solidFill>
                  <a:srgbClr val="002776"/>
                </a:solidFill>
              </a:rPr>
              <a:t>:</a:t>
            </a:r>
          </a:p>
          <a:p>
            <a:pPr marL="541338">
              <a:buFont typeface="Arial" pitchFamily="34" charset="0"/>
              <a:buChar char="•"/>
              <a:defRPr/>
            </a:pPr>
            <a:r>
              <a:rPr lang="en-GB" altLang="zh-CN" sz="1600" smtClean="0">
                <a:solidFill>
                  <a:srgbClr val="002776"/>
                </a:solidFill>
              </a:rPr>
              <a:t>The circular </a:t>
            </a:r>
            <a:r>
              <a:rPr lang="en-GB" sz="1600" smtClean="0">
                <a:solidFill>
                  <a:srgbClr val="002776"/>
                </a:solidFill>
              </a:rPr>
              <a:t>covers some VAT and transfer tax issues related to </a:t>
            </a:r>
            <a:r>
              <a:rPr lang="en-GB" sz="1600" err="1" smtClean="0">
                <a:solidFill>
                  <a:srgbClr val="002776"/>
                </a:solidFill>
              </a:rPr>
              <a:t>Murabaha</a:t>
            </a:r>
            <a:r>
              <a:rPr lang="en-GB" sz="1600" smtClean="0">
                <a:solidFill>
                  <a:srgbClr val="002776"/>
                </a:solidFill>
              </a:rPr>
              <a:t> and </a:t>
            </a:r>
            <a:r>
              <a:rPr lang="en-GB" sz="1600" err="1" smtClean="0">
                <a:solidFill>
                  <a:srgbClr val="002776"/>
                </a:solidFill>
              </a:rPr>
              <a:t>Ijara</a:t>
            </a:r>
            <a:r>
              <a:rPr lang="en-GB" sz="1600" smtClean="0">
                <a:solidFill>
                  <a:srgbClr val="002776"/>
                </a:solidFill>
              </a:rPr>
              <a:t> agreements.</a:t>
            </a:r>
          </a:p>
          <a:p>
            <a:pPr marL="541338">
              <a:buFont typeface="Arial" pitchFamily="34" charset="0"/>
              <a:buChar char="•"/>
              <a:defRPr/>
            </a:pPr>
            <a:r>
              <a:rPr lang="en-GB" sz="1600" smtClean="0">
                <a:solidFill>
                  <a:srgbClr val="002776"/>
                </a:solidFill>
              </a:rPr>
              <a:t>The circular provides for an extension of the existing </a:t>
            </a:r>
            <a:r>
              <a:rPr lang="en-GB" sz="1600" b="1" smtClean="0">
                <a:solidFill>
                  <a:srgbClr val="002776"/>
                </a:solidFill>
              </a:rPr>
              <a:t>tax incentives </a:t>
            </a:r>
            <a:r>
              <a:rPr lang="en-GB" sz="1600" smtClean="0">
                <a:solidFill>
                  <a:srgbClr val="002776"/>
                </a:solidFill>
              </a:rPr>
              <a:t>in the field of transfer taxes and VAT to </a:t>
            </a:r>
            <a:r>
              <a:rPr lang="en-GB" sz="1600" err="1" smtClean="0">
                <a:solidFill>
                  <a:srgbClr val="002776"/>
                </a:solidFill>
              </a:rPr>
              <a:t>Murabaha</a:t>
            </a:r>
            <a:r>
              <a:rPr lang="en-GB" sz="1600" smtClean="0">
                <a:solidFill>
                  <a:srgbClr val="002776"/>
                </a:solidFill>
              </a:rPr>
              <a:t> and </a:t>
            </a:r>
            <a:r>
              <a:rPr lang="en-GB" sz="1600" err="1" smtClean="0">
                <a:solidFill>
                  <a:srgbClr val="002776"/>
                </a:solidFill>
              </a:rPr>
              <a:t>Ijara</a:t>
            </a:r>
            <a:r>
              <a:rPr lang="en-GB" sz="1600" smtClean="0">
                <a:solidFill>
                  <a:srgbClr val="002776"/>
                </a:solidFill>
              </a:rPr>
              <a:t> operations</a:t>
            </a:r>
            <a:r>
              <a:rPr lang="en-GB" smtClean="0">
                <a:solidFill>
                  <a:srgbClr val="002776"/>
                </a:solidFill>
              </a:rPr>
              <a:t>.</a:t>
            </a:r>
            <a:r>
              <a:rPr smtClean="0"/>
              <a:t>	</a:t>
            </a:r>
          </a:p>
          <a:p>
            <a:pPr marL="355429" lvl="3" indent="0" defTabSz="913961">
              <a:spcAft>
                <a:spcPts val="275"/>
              </a:spcAft>
              <a:buFont typeface="Arial" pitchFamily="34" charset="0"/>
              <a:buNone/>
              <a:defRPr/>
            </a:pPr>
            <a:endParaRPr lang="en-GB" altLang="zh-CN" sz="900">
              <a:solidFill>
                <a:srgbClr val="002776"/>
              </a:solidFill>
            </a:endParaRPr>
          </a:p>
          <a:p>
            <a:pPr marL="0" lvl="3" indent="0" defTabSz="913961">
              <a:spcAft>
                <a:spcPts val="275"/>
              </a:spcAft>
              <a:buFont typeface="Arial" pitchFamily="34" charset="0"/>
              <a:buNone/>
              <a:defRPr/>
            </a:pPr>
            <a:r>
              <a:rPr lang="en-GB" altLang="zh-CN" sz="1800">
                <a:solidFill>
                  <a:srgbClr val="002776"/>
                </a:solidFill>
              </a:rPr>
              <a:t>The two circulars strengthen the </a:t>
            </a:r>
            <a:r>
              <a:rPr altLang="zh-CN" sz="1800"/>
              <a:t>substance over form approach adopted by Luxembourg tax authorities in order to reach a </a:t>
            </a:r>
            <a:r>
              <a:rPr altLang="zh-CN" sz="1800" b="1"/>
              <a:t>level playing field</a:t>
            </a:r>
            <a:endParaRPr lang="en-GB" altLang="zh-CN" sz="1800" b="1">
              <a:solidFill>
                <a:srgbClr val="002776"/>
              </a:solidFill>
            </a:endParaRPr>
          </a:p>
          <a:p>
            <a:pPr marL="179302" indent="-179302">
              <a:defRPr/>
            </a:pPr>
            <a:endParaRPr smtClean="0"/>
          </a:p>
          <a:p>
            <a:pPr marL="541077" lvl="3" indent="-179302" eaLnBrk="1" hangingPunct="1">
              <a:spcBef>
                <a:spcPts val="1200"/>
              </a:spcBef>
              <a:buFont typeface="Arial" pitchFamily="34" charset="0"/>
              <a:buNone/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710858" lvl="4" indent="-168194" eaLnBrk="1" hangingPunct="1">
              <a:spcBef>
                <a:spcPts val="1200"/>
              </a:spcBef>
              <a:defRPr/>
            </a:pPr>
            <a:endParaRPr lang="en-GB" altLang="zh-CN">
              <a:solidFill>
                <a:srgbClr val="00277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Opportunities through Luxembourg</a:t>
            </a:r>
            <a:br>
              <a:rPr smtClean="0"/>
            </a:br>
            <a:endParaRPr sz="2000" b="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323528" y="1124744"/>
          <a:ext cx="84249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2135188"/>
            <a:ext cx="1908175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Box 46"/>
          <p:cNvSpPr txBox="1">
            <a:spLocks noChangeArrowheads="1"/>
          </p:cNvSpPr>
          <p:nvPr/>
        </p:nvSpPr>
        <p:spPr bwMode="gray">
          <a:xfrm>
            <a:off x="2339975" y="2170113"/>
            <a:ext cx="2092325" cy="12588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0178" tIns="28083" rIns="60178" bIns="60178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rgbClr val="000066"/>
                </a:solidFill>
                <a:cs typeface="Times New Roman" pitchFamily="18" charset="0"/>
              </a:rPr>
              <a:t>Directeur</a:t>
            </a:r>
            <a:endParaRPr lang="en-US" sz="1200" dirty="0">
              <a:solidFill>
                <a:srgbClr val="000066"/>
              </a:solidFill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66"/>
                </a:solidFill>
                <a:cs typeface="Times New Roman" pitchFamily="18" charset="0"/>
              </a:rPr>
              <a:t>Cross-Border Tax – GFSI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000066"/>
              </a:solidFill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002776"/>
                </a:solidFill>
                <a:cs typeface="Arial" charset="0"/>
              </a:rPr>
              <a:t>Tel: +352 451 452 513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2776"/>
                </a:solidFill>
                <a:cs typeface="Arial" charset="0"/>
              </a:rPr>
              <a:t>Mobile: +352 621506 508 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66"/>
                </a:solidFill>
                <a:cs typeface="Arial" charset="0"/>
                <a:hlinkClick r:id="rId4"/>
              </a:rPr>
              <a:t>alverbeken@deloitte.lu</a:t>
            </a:r>
            <a:r>
              <a:rPr lang="en-US" sz="1100" dirty="0">
                <a:solidFill>
                  <a:srgbClr val="000066"/>
                </a:solidFill>
                <a:cs typeface="Arial" charset="0"/>
              </a:rPr>
              <a:t> </a:t>
            </a:r>
          </a:p>
          <a:p>
            <a:pPr marL="173038" indent="-173038" eaLnBrk="0" hangingPunct="0">
              <a:tabLst>
                <a:tab pos="1971675" algn="l"/>
              </a:tabLst>
              <a:defRPr/>
            </a:pPr>
            <a:endParaRPr lang="en-US" sz="1000" dirty="0">
              <a:solidFill>
                <a:srgbClr val="000066"/>
              </a:solidFill>
            </a:endParaRPr>
          </a:p>
        </p:txBody>
      </p:sp>
      <p:sp>
        <p:nvSpPr>
          <p:cNvPr id="22532" name="Rectangle 35"/>
          <p:cNvSpPr>
            <a:spLocks noChangeArrowheads="1"/>
          </p:cNvSpPr>
          <p:nvPr/>
        </p:nvSpPr>
        <p:spPr bwMode="auto">
          <a:xfrm>
            <a:off x="428625" y="1817688"/>
            <a:ext cx="4014788" cy="315912"/>
          </a:xfrm>
          <a:prstGeom prst="rect">
            <a:avLst/>
          </a:prstGeom>
          <a:solidFill>
            <a:srgbClr val="00B0F0"/>
          </a:solidFill>
          <a:ln w="3175" algn="ctr">
            <a:noFill/>
            <a:miter lim="800000"/>
            <a:headEnd/>
            <a:tailEnd/>
          </a:ln>
        </p:spPr>
        <p:txBody>
          <a:bodyPr lIns="101901" tIns="48142" rIns="101901" bIns="48142"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40000"/>
              </a:spcBef>
            </a:pPr>
            <a:r>
              <a:rPr lang="en-US" sz="1400" b="1">
                <a:solidFill>
                  <a:srgbClr val="FFFFFF"/>
                </a:solidFill>
              </a:rPr>
              <a:t>Alain Verbeken</a:t>
            </a: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 smtClean="0">
                <a:solidFill>
                  <a:srgbClr val="002776"/>
                </a:solidFill>
              </a:rPr>
              <a:t>Contact persons</a:t>
            </a:r>
          </a:p>
        </p:txBody>
      </p:sp>
      <p:sp>
        <p:nvSpPr>
          <p:cNvPr id="15" name="Text Box 46"/>
          <p:cNvSpPr txBox="1">
            <a:spLocks noChangeArrowheads="1"/>
          </p:cNvSpPr>
          <p:nvPr/>
        </p:nvSpPr>
        <p:spPr bwMode="gray">
          <a:xfrm>
            <a:off x="6697663" y="2170113"/>
            <a:ext cx="2092325" cy="12588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0178" tIns="28083" rIns="60178" bIns="60178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66"/>
                </a:solidFill>
                <a:cs typeface="Times New Roman" pitchFamily="18" charset="0"/>
              </a:rPr>
              <a:t>Senior Manager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66"/>
                </a:solidFill>
                <a:cs typeface="Times New Roman" pitchFamily="18" charset="0"/>
              </a:rPr>
              <a:t>Cross-Border Tax – M&amp;A</a:t>
            </a:r>
          </a:p>
          <a:p>
            <a:pPr eaLnBrk="0" hangingPunct="0">
              <a:spcBef>
                <a:spcPts val="0"/>
              </a:spcBef>
              <a:defRPr/>
            </a:pPr>
            <a:endParaRPr lang="en-US" sz="1000" kern="0" dirty="0">
              <a:solidFill>
                <a:srgbClr val="002776"/>
              </a:solidFill>
            </a:endParaRPr>
          </a:p>
          <a:p>
            <a:pPr eaLnBrk="0" hangingPunct="0">
              <a:spcBef>
                <a:spcPts val="0"/>
              </a:spcBef>
              <a:defRPr/>
            </a:pPr>
            <a:r>
              <a:rPr lang="en-US" sz="1100" kern="0" dirty="0">
                <a:solidFill>
                  <a:srgbClr val="002776"/>
                </a:solidFill>
              </a:rPr>
              <a:t>Tel: +352 451 452 058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en-US" sz="1100" kern="0" dirty="0">
                <a:solidFill>
                  <a:srgbClr val="002776"/>
                </a:solidFill>
              </a:rPr>
              <a:t>Mobile: +352 661451 503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en-US" sz="1100" kern="0" dirty="0">
                <a:solidFill>
                  <a:schemeClr val="accent1"/>
                </a:solidFill>
                <a:hlinkClick r:id="rId5"/>
              </a:rPr>
              <a:t>aammar@deloitte.lu</a:t>
            </a:r>
            <a:r>
              <a:rPr lang="en-US" sz="1100" kern="0" dirty="0">
                <a:solidFill>
                  <a:schemeClr val="accent1"/>
                </a:solidFill>
              </a:rPr>
              <a:t> </a:t>
            </a:r>
          </a:p>
          <a:p>
            <a:pPr marL="173038" indent="-173038" eaLnBrk="0" hangingPunct="0">
              <a:spcBef>
                <a:spcPts val="0"/>
              </a:spcBef>
              <a:tabLst>
                <a:tab pos="1971675" algn="l"/>
              </a:tabLst>
              <a:defRPr/>
            </a:pPr>
            <a:endParaRPr lang="en-US" sz="1000" kern="0" dirty="0">
              <a:solidFill>
                <a:srgbClr val="000066"/>
              </a:solidFill>
            </a:endParaRPr>
          </a:p>
        </p:txBody>
      </p:sp>
      <p:sp>
        <p:nvSpPr>
          <p:cNvPr id="16" name="Rectangle 35"/>
          <p:cNvSpPr>
            <a:spLocks noChangeArrowheads="1"/>
          </p:cNvSpPr>
          <p:nvPr/>
        </p:nvSpPr>
        <p:spPr bwMode="auto">
          <a:xfrm>
            <a:off x="4786313" y="1817688"/>
            <a:ext cx="4014787" cy="315912"/>
          </a:xfrm>
          <a:prstGeom prst="rect">
            <a:avLst/>
          </a:prstGeom>
          <a:solidFill>
            <a:srgbClr val="00B0F0"/>
          </a:solidFill>
          <a:ln w="3175" algn="ctr">
            <a:noFill/>
            <a:miter lim="800000"/>
            <a:headEnd/>
            <a:tailEnd/>
          </a:ln>
        </p:spPr>
        <p:txBody>
          <a:bodyPr lIns="101901" tIns="48142" rIns="101901" bIns="48142"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40000"/>
              </a:spcBef>
              <a:defRPr/>
            </a:pPr>
            <a:r>
              <a:rPr lang="en-US" sz="1400" b="1" kern="0" dirty="0">
                <a:solidFill>
                  <a:schemeClr val="bg1"/>
                </a:solidFill>
              </a:rPr>
              <a:t>Ashraf Ammar</a:t>
            </a:r>
          </a:p>
        </p:txBody>
      </p:sp>
      <p:pic>
        <p:nvPicPr>
          <p:cNvPr id="22536" name="Picture 3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6313" y="2132013"/>
            <a:ext cx="1908175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9" descr="DEL_PRI_RGB"/>
          <p:cNvPicPr>
            <a:picLocks noChangeAspect="1" noChangeArrowheads="1"/>
          </p:cNvPicPr>
          <p:nvPr/>
        </p:nvPicPr>
        <p:blipFill>
          <a:blip r:embed="rId3" cstate="print"/>
          <a:srcRect l="11237" t="27428" r="9845" b="25551"/>
          <a:stretch>
            <a:fillRect/>
          </a:stretch>
        </p:blipFill>
        <p:spPr bwMode="auto">
          <a:xfrm>
            <a:off x="344488" y="2989263"/>
            <a:ext cx="34512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5" name="Rectangle 4"/>
          <p:cNvSpPr/>
          <p:nvPr/>
        </p:nvSpPr>
        <p:spPr>
          <a:xfrm>
            <a:off x="155575" y="6391275"/>
            <a:ext cx="8988425" cy="466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00" tIns="41000" rIns="82000" bIns="41000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43750" y="6391275"/>
            <a:ext cx="2000250" cy="466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00" tIns="41000" rIns="82000" bIns="41000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557" name="TextBox 3"/>
          <p:cNvSpPr txBox="1">
            <a:spLocks noChangeArrowheads="1"/>
          </p:cNvSpPr>
          <p:nvPr/>
        </p:nvSpPr>
        <p:spPr bwMode="auto">
          <a:xfrm>
            <a:off x="250825" y="5643563"/>
            <a:ext cx="85010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>
                <a:solidFill>
                  <a:srgbClr val="002776"/>
                </a:solidFill>
              </a:rPr>
              <a:t>Deloitte refers to one or more of Deloitte Touche Tohmatsu Limited, a UK private company limited by guarantee, and its network of member firms, each of which is a legally separate and independent entity. Please see </a:t>
            </a:r>
            <a:r>
              <a:rPr lang="en-US" sz="800" b="1">
                <a:solidFill>
                  <a:srgbClr val="00A1DE"/>
                </a:solidFill>
              </a:rPr>
              <a:t>www.deloitte.com/about</a:t>
            </a:r>
            <a:r>
              <a:rPr lang="en-US" sz="800" b="1">
                <a:solidFill>
                  <a:srgbClr val="002776"/>
                </a:solidFill>
              </a:rPr>
              <a:t> </a:t>
            </a:r>
            <a:r>
              <a:rPr lang="en-US" sz="800">
                <a:solidFill>
                  <a:srgbClr val="002776"/>
                </a:solidFill>
              </a:rPr>
              <a:t>for a detailed description of the legal structure of Deloitte Touche Tohmatsu Limited and its member firms.</a:t>
            </a:r>
          </a:p>
          <a:p>
            <a:endParaRPr lang="fr-CH" sz="800">
              <a:solidFill>
                <a:srgbClr val="002776"/>
              </a:solidFill>
            </a:endParaRPr>
          </a:p>
          <a:p>
            <a:r>
              <a:rPr lang="en-US" sz="800">
                <a:solidFill>
                  <a:srgbClr val="002776"/>
                </a:solidFill>
              </a:rPr>
              <a:t>Deloitte provides audit, tax, consulting, and financial advisory services to public and private clients spanning multiple industries. With a globally connected network of member firms in more than 140 countries, Deloitte brings world-class capabilities and deep local expertise to help clients succeed wherever they operate. Deloitte's approximately 170,000 professionals are committed to becoming the standard of excellence.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727200" y="2409825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Examples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071563" y="2409825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727200" y="3105150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Islamic Finance in Luxembourg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071563" y="310515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1727200" y="1714500"/>
            <a:ext cx="6399213" cy="585788"/>
          </a:xfrm>
          <a:prstGeom prst="rect">
            <a:avLst/>
          </a:prstGeom>
          <a:solidFill>
            <a:srgbClr val="00A1DE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b="1" dirty="0">
                <a:solidFill>
                  <a:schemeClr val="bg1"/>
                </a:solidFill>
              </a:rPr>
              <a:t>Main principles / Differences with conventional banking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1071563" y="171450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2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588"/>
            <a:r>
              <a:rPr lang="fr-CH" smtClean="0"/>
              <a:t>Agenda</a:t>
            </a: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55650" y="1125538"/>
            <a:ext cx="7566025" cy="518318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/>
              <a:t>Sharia</a:t>
            </a:r>
            <a:endParaRPr lang="en-GB" dirty="0"/>
          </a:p>
        </p:txBody>
      </p:sp>
      <p:sp>
        <p:nvSpPr>
          <p:cNvPr id="10243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Islamic Finance</a:t>
            </a:r>
            <a:br>
              <a:rPr lang="en-GB" smtClean="0"/>
            </a:br>
            <a:r>
              <a:rPr lang="en-GB" sz="2000" b="0" smtClean="0"/>
              <a:t>Main principles</a:t>
            </a:r>
            <a:endParaRPr sz="2000" b="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547664" y="1829881"/>
          <a:ext cx="5784304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5" name="Content Placeholder 4"/>
          <p:cNvSpPr>
            <a:spLocks noGrp="1"/>
          </p:cNvSpPr>
          <p:nvPr>
            <p:ph idx="1"/>
          </p:nvPr>
        </p:nvSpPr>
        <p:spPr>
          <a:xfrm>
            <a:off x="1476375" y="5589588"/>
            <a:ext cx="6335713" cy="576262"/>
          </a:xfrm>
        </p:spPr>
        <p:txBody>
          <a:bodyPr/>
          <a:lstStyle/>
          <a:p>
            <a:pPr algn="ctr"/>
            <a:r>
              <a:rPr lang="fr-CH" smtClean="0"/>
              <a:t>Different schools of interpretation </a:t>
            </a:r>
          </a:p>
          <a:p>
            <a:pPr algn="ctr"/>
            <a:r>
              <a:rPr lang="fr-CH" smtClean="0"/>
              <a:t>Regional differences</a:t>
            </a:r>
          </a:p>
        </p:txBody>
      </p:sp>
      <p:sp>
        <p:nvSpPr>
          <p:cNvPr id="10246" name="Content Placeholder 4"/>
          <p:cNvSpPr txBox="1">
            <a:spLocks/>
          </p:cNvSpPr>
          <p:nvPr/>
        </p:nvSpPr>
        <p:spPr bwMode="auto">
          <a:xfrm>
            <a:off x="1370013" y="1268413"/>
            <a:ext cx="6337300" cy="576262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lIns="32283" tIns="0" rIns="0" bIns="0"/>
          <a:lstStyle/>
          <a:p>
            <a:pPr marL="179388" indent="-179388" algn="ctr" eaLnBrk="0" hangingPunct="0">
              <a:spcAft>
                <a:spcPts val="275"/>
              </a:spcAft>
              <a:buFont typeface="Arial" pitchFamily="34" charset="0"/>
              <a:buNone/>
            </a:pPr>
            <a:r>
              <a:rPr lang="fr-CH" b="1">
                <a:solidFill>
                  <a:schemeClr val="tx2"/>
                </a:solidFill>
              </a:rPr>
              <a:t>Key terms : co-investing, partnership-like, exposure to profits &amp; losses of underlying business or assets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Islamic Finance</a:t>
            </a:r>
            <a:br>
              <a:rPr lang="en-GB" smtClean="0"/>
            </a:br>
            <a:r>
              <a:rPr lang="en-GB" sz="2000" b="0" smtClean="0"/>
              <a:t>Differences with conventional banking</a:t>
            </a:r>
            <a:endParaRPr sz="2000" b="0" i="1" smtClean="0"/>
          </a:p>
        </p:txBody>
      </p:sp>
      <p:sp>
        <p:nvSpPr>
          <p:cNvPr id="30723" name="Rectangle 5"/>
          <p:cNvSpPr>
            <a:spLocks noGrp="1"/>
          </p:cNvSpPr>
          <p:nvPr>
            <p:ph idx="1"/>
          </p:nvPr>
        </p:nvSpPr>
        <p:spPr>
          <a:xfrm>
            <a:off x="395288" y="1052513"/>
            <a:ext cx="8423275" cy="5219700"/>
          </a:xfrm>
        </p:spPr>
        <p:txBody>
          <a:bodyPr/>
          <a:lstStyle/>
          <a:p>
            <a:pPr lvl="1" eaLnBrk="1" hangingPunct="1">
              <a:defRPr/>
            </a:pPr>
            <a:endParaRPr lang="en-GB" altLang="zh-CN"/>
          </a:p>
          <a:p>
            <a:pPr marL="179302" indent="-179302">
              <a:defRPr/>
            </a:pPr>
            <a:r>
              <a:rPr smtClean="0"/>
              <a:t>How does this translate to main differences between Islamic and conventional</a:t>
            </a:r>
          </a:p>
          <a:p>
            <a:pPr marL="179302" indent="-179302">
              <a:defRPr/>
            </a:pPr>
            <a:r>
              <a:rPr smtClean="0"/>
              <a:t>banking ?</a:t>
            </a:r>
          </a:p>
          <a:p>
            <a:pPr marL="179302" indent="-179302">
              <a:defRPr/>
            </a:pPr>
            <a:endParaRPr/>
          </a:p>
          <a:p>
            <a:pPr marL="179302" indent="-179302">
              <a:defRPr/>
            </a:pPr>
            <a:endParaRPr smtClean="0"/>
          </a:p>
          <a:p>
            <a:pPr marL="541077" lvl="3" indent="-179302" eaLnBrk="1" hangingPunct="1">
              <a:spcBef>
                <a:spcPts val="1200"/>
              </a:spcBef>
              <a:buFont typeface="Arial" pitchFamily="34" charset="0"/>
              <a:buNone/>
              <a:defRPr/>
            </a:pPr>
            <a:endParaRPr lang="en-GB" altLang="zh-CN">
              <a:solidFill>
                <a:srgbClr val="002776"/>
              </a:solidFill>
            </a:endParaRPr>
          </a:p>
          <a:p>
            <a:pPr marL="710858" lvl="4" indent="-168194" eaLnBrk="1" hangingPunct="1">
              <a:spcBef>
                <a:spcPts val="1200"/>
              </a:spcBef>
              <a:defRPr/>
            </a:pPr>
            <a:endParaRPr lang="en-GB" altLang="zh-CN">
              <a:solidFill>
                <a:srgbClr val="002776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288" y="2060575"/>
          <a:ext cx="8136904" cy="3937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CONVENTIONAL</a:t>
                      </a:r>
                      <a:r>
                        <a:rPr lang="fr-CH" baseline="0" dirty="0" smtClean="0"/>
                        <a:t> BANKING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dirty="0" smtClean="0"/>
                        <a:t>ISLAMIC BANKING</a:t>
                      </a:r>
                      <a:endParaRPr lang="en-GB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fr-CH" dirty="0" smtClean="0"/>
                        <a:t>No </a:t>
                      </a:r>
                      <a:r>
                        <a:rPr lang="fr-CH" dirty="0" err="1" smtClean="0"/>
                        <a:t>Sharia’a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based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principles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Based</a:t>
                      </a:r>
                      <a:r>
                        <a:rPr lang="fr-CH" dirty="0" smtClean="0"/>
                        <a:t> on </a:t>
                      </a:r>
                      <a:r>
                        <a:rPr lang="fr-CH" dirty="0" err="1" smtClean="0"/>
                        <a:t>Sharia’a</a:t>
                      </a:r>
                      <a:r>
                        <a:rPr lang="fr-CH" dirty="0" smtClean="0"/>
                        <a:t> (</a:t>
                      </a:r>
                      <a:r>
                        <a:rPr lang="fr-CH" dirty="0" err="1" smtClean="0"/>
                        <a:t>ethical</a:t>
                      </a:r>
                      <a:r>
                        <a:rPr lang="fr-CH" baseline="0" dirty="0" smtClean="0"/>
                        <a:t> and </a:t>
                      </a:r>
                      <a:r>
                        <a:rPr lang="fr-CH" baseline="0" dirty="0" err="1" smtClean="0"/>
                        <a:t>financial</a:t>
                      </a:r>
                      <a:r>
                        <a:rPr lang="fr-CH" baseline="0" dirty="0" smtClean="0"/>
                        <a:t> restrictions, </a:t>
                      </a:r>
                      <a:r>
                        <a:rPr lang="fr-CH" baseline="0" dirty="0" err="1" smtClean="0"/>
                        <a:t>Sharia’a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Board</a:t>
                      </a:r>
                      <a:r>
                        <a:rPr lang="fr-CH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fr-CH" dirty="0" smtClean="0"/>
                        <a:t>Transactions and </a:t>
                      </a:r>
                      <a:r>
                        <a:rPr lang="fr-CH" dirty="0" err="1" smtClean="0"/>
                        <a:t>products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predominantly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based</a:t>
                      </a:r>
                      <a:r>
                        <a:rPr lang="fr-CH" baseline="0" dirty="0" smtClean="0"/>
                        <a:t> on </a:t>
                      </a:r>
                      <a:r>
                        <a:rPr lang="fr-CH" baseline="0" dirty="0" err="1" smtClean="0"/>
                        <a:t>pre-determined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interest</a:t>
                      </a:r>
                      <a:r>
                        <a:rPr lang="fr-CH" baseline="0" dirty="0" smtClean="0"/>
                        <a:t> rates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Promotes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risk</a:t>
                      </a:r>
                      <a:r>
                        <a:rPr lang="fr-CH" dirty="0" smtClean="0"/>
                        <a:t> sharing </a:t>
                      </a:r>
                      <a:r>
                        <a:rPr lang="fr-CH" dirty="0" err="1" smtClean="0"/>
                        <a:t>between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investor</a:t>
                      </a:r>
                      <a:r>
                        <a:rPr lang="fr-CH" baseline="0" dirty="0" smtClean="0"/>
                        <a:t> (and/or the </a:t>
                      </a:r>
                      <a:r>
                        <a:rPr lang="fr-CH" baseline="0" dirty="0" err="1" smtClean="0"/>
                        <a:t>bank</a:t>
                      </a:r>
                      <a:r>
                        <a:rPr lang="fr-CH" baseline="0" dirty="0" smtClean="0"/>
                        <a:t>) and entrepreneur (the </a:t>
                      </a:r>
                      <a:r>
                        <a:rPr lang="fr-CH" baseline="0" dirty="0" err="1" smtClean="0"/>
                        <a:t>investor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often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similar</a:t>
                      </a:r>
                      <a:r>
                        <a:rPr lang="fr-CH" baseline="0" dirty="0" smtClean="0"/>
                        <a:t> to a JV business </a:t>
                      </a:r>
                      <a:r>
                        <a:rPr lang="fr-CH" baseline="0" dirty="0" err="1" smtClean="0"/>
                        <a:t>partner</a:t>
                      </a:r>
                      <a:r>
                        <a:rPr lang="fr-CH" baseline="0" dirty="0" smtClean="0"/>
                        <a:t>).</a:t>
                      </a:r>
                    </a:p>
                    <a:p>
                      <a:endParaRPr lang="fr-CH" baseline="0" dirty="0" smtClean="0"/>
                    </a:p>
                  </a:txBody>
                  <a:tcPr/>
                </a:tc>
              </a:tr>
              <a:tr h="517376"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Emphasis</a:t>
                      </a:r>
                      <a:r>
                        <a:rPr lang="fr-CH" dirty="0" smtClean="0"/>
                        <a:t> on </a:t>
                      </a:r>
                      <a:r>
                        <a:rPr lang="fr-CH" dirty="0" err="1" smtClean="0"/>
                        <a:t>credit-worthiness</a:t>
                      </a:r>
                      <a:r>
                        <a:rPr lang="fr-CH" dirty="0" smtClean="0"/>
                        <a:t> of the client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baseline="0" dirty="0" err="1" smtClean="0"/>
                        <a:t>Emphasis</a:t>
                      </a:r>
                      <a:r>
                        <a:rPr lang="fr-CH" baseline="0" dirty="0" smtClean="0"/>
                        <a:t> on </a:t>
                      </a:r>
                      <a:r>
                        <a:rPr lang="fr-CH" baseline="0" dirty="0" err="1" smtClean="0"/>
                        <a:t>viability</a:t>
                      </a:r>
                      <a:r>
                        <a:rPr lang="fr-CH" baseline="0" dirty="0" smtClean="0"/>
                        <a:t> of </a:t>
                      </a:r>
                      <a:r>
                        <a:rPr lang="fr-CH" baseline="0" dirty="0" err="1" smtClean="0"/>
                        <a:t>underlying</a:t>
                      </a:r>
                      <a:r>
                        <a:rPr lang="fr-CH" baseline="0" dirty="0" smtClean="0"/>
                        <a:t> business (</a:t>
                      </a:r>
                      <a:r>
                        <a:rPr lang="fr-CH" baseline="0" dirty="0" err="1" smtClean="0"/>
                        <a:t>projects</a:t>
                      </a:r>
                      <a:r>
                        <a:rPr lang="fr-CH" baseline="0" dirty="0" smtClean="0"/>
                        <a:t> / </a:t>
                      </a:r>
                      <a:r>
                        <a:rPr lang="fr-CH" baseline="0" dirty="0" err="1" smtClean="0"/>
                        <a:t>assets</a:t>
                      </a:r>
                      <a:r>
                        <a:rPr lang="fr-CH" baseline="0" dirty="0" smtClean="0"/>
                        <a:t>)</a:t>
                      </a:r>
                    </a:p>
                  </a:txBody>
                  <a:tcPr/>
                </a:tc>
              </a:tr>
              <a:tr h="679394">
                <a:tc>
                  <a:txBody>
                    <a:bodyPr/>
                    <a:lstStyle/>
                    <a:p>
                      <a:r>
                        <a:rPr lang="fr-CH" dirty="0" smtClean="0"/>
                        <a:t>Penalties, compound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interest</a:t>
                      </a:r>
                      <a:r>
                        <a:rPr lang="fr-CH" baseline="0" dirty="0" smtClean="0"/>
                        <a:t> in case of default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Only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small</a:t>
                      </a:r>
                      <a:r>
                        <a:rPr lang="fr-CH" dirty="0" smtClean="0"/>
                        <a:t> compensation possible in case of default, and </a:t>
                      </a:r>
                      <a:r>
                        <a:rPr lang="fr-CH" dirty="0" err="1" smtClean="0"/>
                        <a:t>given</a:t>
                      </a:r>
                      <a:r>
                        <a:rPr lang="fr-CH" dirty="0" smtClean="0"/>
                        <a:t> to </a:t>
                      </a:r>
                      <a:r>
                        <a:rPr lang="fr-CH" dirty="0" err="1" smtClean="0"/>
                        <a:t>charity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727200" y="2409825"/>
            <a:ext cx="6399213" cy="585788"/>
          </a:xfrm>
          <a:prstGeom prst="rect">
            <a:avLst/>
          </a:prstGeom>
          <a:solidFill>
            <a:srgbClr val="00A1DE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b="1" dirty="0">
                <a:solidFill>
                  <a:schemeClr val="bg1"/>
                </a:solidFill>
              </a:rPr>
              <a:t>Examples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071563" y="2409825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727200" y="3105150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Islamic Finance in Luxembourg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071563" y="310515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1727200" y="1714500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Main principles / differences with conventional banking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1071563" y="171450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588"/>
            <a:r>
              <a:rPr lang="fr-CH" smtClean="0"/>
              <a:t>Agenda</a:t>
            </a: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eft Arrow 15"/>
          <p:cNvSpPr/>
          <p:nvPr/>
        </p:nvSpPr>
        <p:spPr>
          <a:xfrm rot="19512761">
            <a:off x="4543425" y="3052763"/>
            <a:ext cx="2984500" cy="584200"/>
          </a:xfrm>
          <a:prstGeom prst="lef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400" dirty="0"/>
              <a:t>1. Promise to </a:t>
            </a:r>
            <a:r>
              <a:rPr lang="fr-CH" sz="1400" dirty="0" err="1"/>
              <a:t>acquire</a:t>
            </a:r>
            <a:r>
              <a:rPr lang="fr-CH" sz="1400" dirty="0"/>
              <a:t> car</a:t>
            </a:r>
            <a:endParaRPr lang="en-GB" sz="1400" dirty="0"/>
          </a:p>
        </p:txBody>
      </p:sp>
      <p:sp>
        <p:nvSpPr>
          <p:cNvPr id="13315" name="Rectangle 4"/>
          <p:cNvSpPr>
            <a:spLocks noGrp="1"/>
          </p:cNvSpPr>
          <p:nvPr>
            <p:ph type="title"/>
          </p:nvPr>
        </p:nvSpPr>
        <p:spPr>
          <a:xfrm>
            <a:off x="407988" y="214313"/>
            <a:ext cx="8423275" cy="630237"/>
          </a:xfrm>
        </p:spPr>
        <p:txBody>
          <a:bodyPr/>
          <a:lstStyle/>
          <a:p>
            <a:r>
              <a:rPr smtClean="0"/>
              <a:t>Examples of Sharia'a products &amp; structures</a:t>
            </a:r>
            <a:br>
              <a:rPr smtClean="0"/>
            </a:br>
            <a:r>
              <a:rPr sz="2000" b="0" smtClean="0"/>
              <a:t>Islamic banking business is very different from conventional banking</a:t>
            </a:r>
            <a:r>
              <a:rPr smtClean="0"/>
              <a:t/>
            </a:r>
            <a:br>
              <a:rPr smtClean="0"/>
            </a:br>
            <a:r>
              <a:rPr sz="2000" b="0" smtClean="0"/>
              <a:t/>
            </a:r>
            <a:br>
              <a:rPr sz="2000" b="0" smtClean="0"/>
            </a:br>
            <a:r>
              <a:rPr sz="2000" b="0" smtClean="0"/>
              <a:t/>
            </a:r>
            <a:br>
              <a:rPr sz="2000" b="0" smtClean="0"/>
            </a:br>
            <a:r>
              <a:rPr sz="2000" b="0" smtClean="0"/>
              <a:t/>
            </a:r>
            <a:br>
              <a:rPr sz="2000" b="0" smtClean="0"/>
            </a:br>
            <a:r>
              <a:rPr smtClean="0"/>
              <a:t/>
            </a:r>
            <a:br>
              <a:rPr smtClean="0"/>
            </a:br>
            <a:endParaRPr sz="2000" b="0" smtClean="0"/>
          </a:p>
        </p:txBody>
      </p:sp>
      <p:sp>
        <p:nvSpPr>
          <p:cNvPr id="30723" name="Rectangle 5"/>
          <p:cNvSpPr>
            <a:spLocks noGrp="1"/>
          </p:cNvSpPr>
          <p:nvPr>
            <p:ph idx="1"/>
          </p:nvPr>
        </p:nvSpPr>
        <p:spPr>
          <a:xfrm>
            <a:off x="404813" y="982663"/>
            <a:ext cx="8423275" cy="5219700"/>
          </a:xfrm>
        </p:spPr>
        <p:txBody>
          <a:bodyPr/>
          <a:lstStyle/>
          <a:p>
            <a:pPr lvl="1" eaLnBrk="1" hangingPunct="1">
              <a:defRPr/>
            </a:pPr>
            <a:r>
              <a:rPr/>
              <a:t>Example: financing of acquisition of a car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3903663" y="4344988"/>
            <a:ext cx="1441450" cy="593725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1961" tIns="81961" rIns="81961" bIns="81961" anchor="ctr"/>
          <a:lstStyle/>
          <a:p>
            <a:pPr algn="ctr">
              <a:defRPr/>
            </a:pPr>
            <a:r>
              <a:rPr lang="fr-CH" dirty="0" err="1">
                <a:solidFill>
                  <a:schemeClr val="bg1"/>
                </a:solidFill>
                <a:latin typeface="+mn-lt"/>
              </a:rPr>
              <a:t>Islamic</a:t>
            </a:r>
            <a:r>
              <a:rPr lang="fr-CH" dirty="0">
                <a:solidFill>
                  <a:schemeClr val="bg1"/>
                </a:solidFill>
                <a:latin typeface="+mn-lt"/>
              </a:rPr>
              <a:t> </a:t>
            </a:r>
            <a:r>
              <a:rPr lang="fr-CH" dirty="0" err="1">
                <a:solidFill>
                  <a:schemeClr val="bg1"/>
                </a:solidFill>
                <a:latin typeface="+mn-lt"/>
              </a:rPr>
              <a:t>bank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7215188" y="2286000"/>
            <a:ext cx="1439862" cy="395288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1961" tIns="81961" rIns="81961" bIns="81961" anchor="ctr"/>
          <a:lstStyle/>
          <a:p>
            <a:pPr algn="ctr">
              <a:defRPr/>
            </a:pPr>
            <a:r>
              <a:rPr lang="fr-CH" dirty="0">
                <a:solidFill>
                  <a:schemeClr val="bg1"/>
                </a:solidFill>
                <a:latin typeface="+mn-lt"/>
              </a:rPr>
              <a:t>Bank client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71500" y="2286000"/>
            <a:ext cx="1439863" cy="395288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1961" tIns="81961" rIns="81961" bIns="81961" anchor="ctr"/>
          <a:lstStyle/>
          <a:p>
            <a:pPr algn="ctr">
              <a:defRPr/>
            </a:pPr>
            <a:r>
              <a:rPr lang="fr-CH" dirty="0">
                <a:solidFill>
                  <a:schemeClr val="bg1"/>
                </a:solidFill>
                <a:latin typeface="+mn-lt"/>
              </a:rPr>
              <a:t>Car dealer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Left-Right Arrow 16"/>
          <p:cNvSpPr/>
          <p:nvPr/>
        </p:nvSpPr>
        <p:spPr>
          <a:xfrm rot="19498013">
            <a:off x="5237163" y="3292475"/>
            <a:ext cx="2808287" cy="777875"/>
          </a:xfrm>
          <a:prstGeom prst="left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400" dirty="0"/>
              <a:t>3. </a:t>
            </a:r>
            <a:r>
              <a:rPr lang="fr-CH" sz="1400" dirty="0" err="1"/>
              <a:t>Murabaha</a:t>
            </a:r>
            <a:r>
              <a:rPr lang="fr-CH" sz="1400" dirty="0"/>
              <a:t> resale of car</a:t>
            </a:r>
          </a:p>
          <a:p>
            <a:pPr algn="ctr">
              <a:defRPr/>
            </a:pPr>
            <a:r>
              <a:rPr lang="fr-CH" sz="1400" dirty="0"/>
              <a:t>+ </a:t>
            </a:r>
            <a:r>
              <a:rPr lang="fr-CH" sz="1400" dirty="0" err="1"/>
              <a:t>Wakala</a:t>
            </a:r>
            <a:r>
              <a:rPr lang="fr-CH" sz="1400" dirty="0"/>
              <a:t> agreement</a:t>
            </a:r>
          </a:p>
        </p:txBody>
      </p:sp>
      <p:sp>
        <p:nvSpPr>
          <p:cNvPr id="32" name="Left-Right Arrow 31"/>
          <p:cNvSpPr/>
          <p:nvPr/>
        </p:nvSpPr>
        <p:spPr>
          <a:xfrm rot="1870740">
            <a:off x="1866900" y="3098800"/>
            <a:ext cx="2968625" cy="576263"/>
          </a:xfrm>
          <a:prstGeom prst="left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400" dirty="0"/>
              <a:t>2. Car </a:t>
            </a:r>
            <a:r>
              <a:rPr lang="fr-CH" sz="1400" dirty="0" err="1"/>
              <a:t>purchase</a:t>
            </a:r>
            <a:r>
              <a:rPr lang="fr-CH" sz="1400" dirty="0"/>
              <a:t> </a:t>
            </a:r>
            <a:r>
              <a:rPr lang="fr-CH" sz="1400" dirty="0" err="1"/>
              <a:t>contract</a:t>
            </a:r>
            <a:endParaRPr lang="en-GB" sz="1400" dirty="0"/>
          </a:p>
        </p:txBody>
      </p:sp>
      <p:sp>
        <p:nvSpPr>
          <p:cNvPr id="20" name="Curved Down Arrow 19"/>
          <p:cNvSpPr/>
          <p:nvPr/>
        </p:nvSpPr>
        <p:spPr>
          <a:xfrm rot="1765084" flipH="1">
            <a:off x="2344738" y="2200275"/>
            <a:ext cx="2597150" cy="909638"/>
          </a:xfrm>
          <a:prstGeom prst="curvedDownArrow">
            <a:avLst/>
          </a:prstGeom>
          <a:solidFill>
            <a:schemeClr val="bg2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Curved Down Arrow 33"/>
          <p:cNvSpPr/>
          <p:nvPr/>
        </p:nvSpPr>
        <p:spPr>
          <a:xfrm rot="19494599" flipH="1">
            <a:off x="4394200" y="2130425"/>
            <a:ext cx="2738438" cy="914400"/>
          </a:xfrm>
          <a:prstGeom prst="curvedDownArrow">
            <a:avLst/>
          </a:prstGeom>
          <a:solidFill>
            <a:schemeClr val="bg2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324" name="TextBox 20"/>
          <p:cNvSpPr txBox="1">
            <a:spLocks noChangeArrowheads="1"/>
          </p:cNvSpPr>
          <p:nvPr/>
        </p:nvSpPr>
        <p:spPr bwMode="auto">
          <a:xfrm rot="1858261">
            <a:off x="3376613" y="2344738"/>
            <a:ext cx="7381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1200"/>
              <a:t>30.000€</a:t>
            </a:r>
            <a:endParaRPr lang="en-GB" sz="1200"/>
          </a:p>
        </p:txBody>
      </p:sp>
      <p:sp>
        <p:nvSpPr>
          <p:cNvPr id="13325" name="TextBox 35"/>
          <p:cNvSpPr txBox="1">
            <a:spLocks noChangeArrowheads="1"/>
          </p:cNvSpPr>
          <p:nvPr/>
        </p:nvSpPr>
        <p:spPr bwMode="auto">
          <a:xfrm rot="-2082712">
            <a:off x="5019675" y="2332038"/>
            <a:ext cx="18145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1200"/>
              <a:t>Resale price: 42.000€</a:t>
            </a:r>
          </a:p>
          <a:p>
            <a:r>
              <a:rPr lang="fr-CH" sz="1200"/>
              <a:t>Repayment : 60 months</a:t>
            </a:r>
          </a:p>
          <a:p>
            <a:r>
              <a:rPr lang="fr-CH" sz="1200"/>
              <a:t>at 700€ / month </a:t>
            </a:r>
            <a:endParaRPr lang="en-GB" sz="1200"/>
          </a:p>
        </p:txBody>
      </p:sp>
      <p:sp>
        <p:nvSpPr>
          <p:cNvPr id="13326" name="TextBox 36"/>
          <p:cNvSpPr txBox="1">
            <a:spLocks noChangeArrowheads="1"/>
          </p:cNvSpPr>
          <p:nvPr/>
        </p:nvSpPr>
        <p:spPr bwMode="auto">
          <a:xfrm>
            <a:off x="3887788" y="5084763"/>
            <a:ext cx="20542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1200"/>
              <a:t>Bank margin: </a:t>
            </a:r>
          </a:p>
          <a:p>
            <a:r>
              <a:rPr lang="fr-CH" sz="1200"/>
              <a:t>42.000 – 30.000 = 12.000€</a:t>
            </a:r>
          </a:p>
          <a:p>
            <a:r>
              <a:rPr lang="fr-CH" sz="1200"/>
              <a:t>Is this interest ?</a:t>
            </a:r>
          </a:p>
          <a:p>
            <a:r>
              <a:rPr lang="fr-CH" sz="1200"/>
              <a:t>When is the margin taxed ?</a:t>
            </a:r>
            <a:endParaRPr lang="en-GB" sz="1200"/>
          </a:p>
        </p:txBody>
      </p:sp>
      <p:sp>
        <p:nvSpPr>
          <p:cNvPr id="13327" name="TextBox 37"/>
          <p:cNvSpPr txBox="1">
            <a:spLocks noChangeArrowheads="1"/>
          </p:cNvSpPr>
          <p:nvPr/>
        </p:nvSpPr>
        <p:spPr bwMode="auto">
          <a:xfrm>
            <a:off x="7329488" y="3400425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H" sz="1200"/>
              <a:t>Financing cost: 12.000€</a:t>
            </a:r>
          </a:p>
          <a:p>
            <a:r>
              <a:rPr lang="fr-CH" sz="1200"/>
              <a:t>Is this interest ?</a:t>
            </a:r>
            <a:endParaRPr lang="en-GB" sz="1200"/>
          </a:p>
        </p:txBody>
      </p:sp>
      <p:sp>
        <p:nvSpPr>
          <p:cNvPr id="39" name="Curved Down Arrow 38"/>
          <p:cNvSpPr/>
          <p:nvPr/>
        </p:nvSpPr>
        <p:spPr>
          <a:xfrm>
            <a:off x="950913" y="1425575"/>
            <a:ext cx="7383462" cy="846138"/>
          </a:xfrm>
          <a:prstGeom prst="curvedDownArrow">
            <a:avLst>
              <a:gd name="adj1" fmla="val 27017"/>
              <a:gd name="adj2" fmla="val 53123"/>
              <a:gd name="adj3" fmla="val 34296"/>
            </a:avLst>
          </a:prstGeom>
          <a:solidFill>
            <a:schemeClr val="bg2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329" name="TextBox 39"/>
          <p:cNvSpPr txBox="1">
            <a:spLocks noChangeArrowheads="1"/>
          </p:cNvSpPr>
          <p:nvPr/>
        </p:nvSpPr>
        <p:spPr bwMode="auto">
          <a:xfrm>
            <a:off x="4122738" y="1482725"/>
            <a:ext cx="1001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1200"/>
              <a:t>Car delivery</a:t>
            </a:r>
          </a:p>
          <a:p>
            <a:endParaRPr lang="en-GB" sz="1200"/>
          </a:p>
        </p:txBody>
      </p:sp>
      <p:sp>
        <p:nvSpPr>
          <p:cNvPr id="22" name="Rectangle 21"/>
          <p:cNvSpPr/>
          <p:nvPr/>
        </p:nvSpPr>
        <p:spPr>
          <a:xfrm>
            <a:off x="571500" y="4805363"/>
            <a:ext cx="1120775" cy="1216025"/>
          </a:xfrm>
          <a:prstGeom prst="rect">
            <a:avLst/>
          </a:prstGeom>
          <a:solidFill>
            <a:schemeClr val="bg2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200" dirty="0" err="1"/>
              <a:t>What</a:t>
            </a:r>
            <a:r>
              <a:rPr lang="fr-CH" sz="1200" dirty="0"/>
              <a:t> </a:t>
            </a:r>
            <a:r>
              <a:rPr lang="fr-CH" sz="1200" dirty="0" err="1"/>
              <a:t>is</a:t>
            </a:r>
            <a:r>
              <a:rPr lang="fr-CH" sz="1200" dirty="0"/>
              <a:t> the </a:t>
            </a:r>
            <a:r>
              <a:rPr lang="fr-CH" sz="1200" dirty="0" err="1"/>
              <a:t>typical</a:t>
            </a:r>
            <a:r>
              <a:rPr lang="fr-CH" sz="1200" dirty="0"/>
              <a:t> </a:t>
            </a:r>
            <a:r>
              <a:rPr lang="fr-CH" sz="1200" dirty="0" err="1"/>
              <a:t>tax</a:t>
            </a:r>
            <a:r>
              <a:rPr lang="fr-CH" sz="1200" dirty="0"/>
              <a:t> issue if the car </a:t>
            </a:r>
            <a:r>
              <a:rPr lang="fr-CH" sz="1200" dirty="0" err="1"/>
              <a:t>were</a:t>
            </a:r>
            <a:r>
              <a:rPr lang="fr-CH" sz="1200" dirty="0"/>
              <a:t> a house ?</a:t>
            </a:r>
            <a:endParaRPr lang="en-GB" sz="1200" dirty="0"/>
          </a:p>
        </p:txBody>
      </p:sp>
      <p:sp>
        <p:nvSpPr>
          <p:cNvPr id="23" name="Isosceles Triangle 22"/>
          <p:cNvSpPr/>
          <p:nvPr/>
        </p:nvSpPr>
        <p:spPr>
          <a:xfrm>
            <a:off x="571500" y="4221163"/>
            <a:ext cx="1120775" cy="5842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428875" y="1249363"/>
            <a:ext cx="1571625" cy="695325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 dirty="0" err="1">
                <a:solidFill>
                  <a:schemeClr val="bg1"/>
                </a:solidFill>
                <a:latin typeface="+mn-lt"/>
              </a:rPr>
              <a:t>Investors</a:t>
            </a:r>
            <a:endParaRPr lang="fr-CH" dirty="0">
              <a:solidFill>
                <a:schemeClr val="bg1"/>
              </a:solidFill>
              <a:latin typeface="+mn-lt"/>
            </a:endParaRPr>
          </a:p>
          <a:p>
            <a:pPr algn="ctr">
              <a:defRPr/>
            </a:pPr>
            <a:r>
              <a:rPr lang="fr-CH" dirty="0">
                <a:solidFill>
                  <a:schemeClr val="bg1"/>
                </a:solidFill>
                <a:latin typeface="+mn-lt"/>
              </a:rPr>
              <a:t>(Rab al Mal)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500313" y="2214563"/>
            <a:ext cx="1463675" cy="538162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 dirty="0">
                <a:solidFill>
                  <a:schemeClr val="bg1"/>
                </a:solidFill>
                <a:latin typeface="+mn-lt"/>
              </a:rPr>
              <a:t>Lux </a:t>
            </a:r>
            <a:r>
              <a:rPr lang="fr-CH" dirty="0" err="1">
                <a:solidFill>
                  <a:schemeClr val="bg1"/>
                </a:solidFill>
                <a:latin typeface="+mn-lt"/>
              </a:rPr>
              <a:t>Sharia’a</a:t>
            </a:r>
            <a:r>
              <a:rPr lang="fr-CH" dirty="0">
                <a:solidFill>
                  <a:schemeClr val="bg1"/>
                </a:solidFill>
                <a:latin typeface="+mn-lt"/>
              </a:rPr>
              <a:t> </a:t>
            </a:r>
            <a:r>
              <a:rPr lang="fr-CH" dirty="0" err="1">
                <a:solidFill>
                  <a:schemeClr val="bg1"/>
                </a:solidFill>
                <a:latin typeface="+mn-lt"/>
              </a:rPr>
              <a:t>Fund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6072188" y="2357438"/>
            <a:ext cx="2571750" cy="642937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>
                <a:solidFill>
                  <a:schemeClr val="bg1"/>
                </a:solidFill>
                <a:latin typeface="+mn-lt"/>
              </a:rPr>
              <a:t>Fund Manager (Mudarib)</a:t>
            </a:r>
            <a:endParaRPr 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54000" y="4140200"/>
            <a:ext cx="1685925" cy="836613"/>
          </a:xfrm>
          <a:prstGeom prst="rect">
            <a:avLst/>
          </a:prstGeom>
          <a:noFill/>
          <a:ln w="19050" algn="ctr">
            <a:solidFill>
              <a:srgbClr val="72C7E7"/>
            </a:solidFill>
            <a:prstDash val="sysDash"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 dirty="0" err="1">
                <a:solidFill>
                  <a:schemeClr val="tx2"/>
                </a:solidFill>
                <a:latin typeface="+mn-lt"/>
              </a:rPr>
              <a:t>Murabaha</a:t>
            </a:r>
            <a:r>
              <a:rPr lang="fr-CH" dirty="0">
                <a:solidFill>
                  <a:schemeClr val="tx2"/>
                </a:solidFill>
                <a:latin typeface="+mn-lt"/>
              </a:rPr>
              <a:t> transactions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4714875" y="4371975"/>
            <a:ext cx="1439863" cy="396875"/>
          </a:xfrm>
          <a:prstGeom prst="rect">
            <a:avLst/>
          </a:prstGeom>
          <a:noFill/>
          <a:ln w="19050" algn="ctr">
            <a:solidFill>
              <a:srgbClr val="72C7E7"/>
            </a:solidFill>
            <a:prstDash val="sysDash"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>
                <a:solidFill>
                  <a:schemeClr val="tx2"/>
                </a:solidFill>
                <a:latin typeface="+mn-lt"/>
              </a:rPr>
              <a:t>Arbun</a:t>
            </a:r>
            <a:endParaRPr lang="en-US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TextBox 10"/>
          <p:cNvSpPr txBox="1">
            <a:spLocks noChangeArrowheads="1"/>
          </p:cNvSpPr>
          <p:nvPr/>
        </p:nvSpPr>
        <p:spPr bwMode="auto">
          <a:xfrm>
            <a:off x="4714875" y="5572125"/>
            <a:ext cx="1439863" cy="1071563"/>
          </a:xfrm>
          <a:prstGeom prst="rect">
            <a:avLst/>
          </a:prstGeom>
          <a:noFill/>
          <a:ln w="19050" algn="ctr">
            <a:solidFill>
              <a:srgbClr val="72C7E7"/>
            </a:solidFill>
            <a:prstDash val="sysDash"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fr-CH" dirty="0" err="1">
                <a:solidFill>
                  <a:schemeClr val="tx2"/>
                </a:solidFill>
                <a:latin typeface="+mn-lt"/>
              </a:rPr>
              <a:t>Sharia’a</a:t>
            </a:r>
            <a:r>
              <a:rPr lang="fr-CH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dirty="0" err="1">
                <a:solidFill>
                  <a:schemeClr val="tx2"/>
                </a:solidFill>
                <a:latin typeface="+mn-lt"/>
              </a:rPr>
              <a:t>compliant</a:t>
            </a:r>
            <a:r>
              <a:rPr lang="fr-CH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dirty="0" err="1">
                <a:solidFill>
                  <a:schemeClr val="tx2"/>
                </a:solidFill>
                <a:latin typeface="+mn-lt"/>
              </a:rPr>
              <a:t>shares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>
            <a:off x="3214688" y="1944688"/>
            <a:ext cx="17462" cy="269875"/>
          </a:xfrm>
          <a:prstGeom prst="straightConnector1">
            <a:avLst/>
          </a:prstGeom>
          <a:ln w="15875">
            <a:solidFill>
              <a:srgbClr val="92D4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929063" y="2428875"/>
            <a:ext cx="2143125" cy="195263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  <a:endCxn id="10" idx="0"/>
          </p:cNvCxnSpPr>
          <p:nvPr/>
        </p:nvCxnSpPr>
        <p:spPr>
          <a:xfrm rot="5400000">
            <a:off x="5032375" y="5170488"/>
            <a:ext cx="804863" cy="1587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13"/>
          <p:cNvCxnSpPr>
            <a:stCxn id="6" idx="1"/>
          </p:cNvCxnSpPr>
          <p:nvPr/>
        </p:nvCxnSpPr>
        <p:spPr>
          <a:xfrm rot="10800000" flipV="1">
            <a:off x="1104900" y="2484438"/>
            <a:ext cx="1395413" cy="1649412"/>
          </a:xfrm>
          <a:prstGeom prst="curvedConnector2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8" idx="3"/>
          </p:cNvCxnSpPr>
          <p:nvPr/>
        </p:nvCxnSpPr>
        <p:spPr>
          <a:xfrm flipV="1">
            <a:off x="1939925" y="2752725"/>
            <a:ext cx="1128713" cy="1806575"/>
          </a:xfrm>
          <a:prstGeom prst="curvedConnector2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6" idx="2"/>
            <a:endCxn id="9" idx="1"/>
          </p:cNvCxnSpPr>
          <p:nvPr/>
        </p:nvCxnSpPr>
        <p:spPr>
          <a:xfrm rot="16200000" flipH="1">
            <a:off x="3064669" y="2920206"/>
            <a:ext cx="1817688" cy="1482725"/>
          </a:xfrm>
          <a:prstGeom prst="curvedConnector2">
            <a:avLst/>
          </a:prstGeom>
          <a:ln w="1905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6" idx="3"/>
            <a:endCxn id="9" idx="0"/>
          </p:cNvCxnSpPr>
          <p:nvPr/>
        </p:nvCxnSpPr>
        <p:spPr>
          <a:xfrm>
            <a:off x="3963988" y="2484438"/>
            <a:ext cx="1471612" cy="1887537"/>
          </a:xfrm>
          <a:prstGeom prst="curvedConnector2">
            <a:avLst/>
          </a:prstGeom>
          <a:ln w="1905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00500" y="1857375"/>
            <a:ext cx="2071688" cy="500063"/>
          </a:xfrm>
          <a:prstGeom prst="straightConnector1">
            <a:avLst/>
          </a:prstGeom>
          <a:ln w="19050"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44"/>
          <p:cNvSpPr txBox="1">
            <a:spLocks noChangeArrowheads="1"/>
          </p:cNvSpPr>
          <p:nvPr/>
        </p:nvSpPr>
        <p:spPr bwMode="auto">
          <a:xfrm>
            <a:off x="4967288" y="1811338"/>
            <a:ext cx="9890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sz="1400" dirty="0" err="1">
                <a:solidFill>
                  <a:schemeClr val="tx2"/>
                </a:solidFill>
                <a:latin typeface="+mn-lt"/>
              </a:rPr>
              <a:t>Mudaraba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 rot="3651299">
            <a:off x="4526409" y="3405786"/>
            <a:ext cx="1383114" cy="217197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823881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>
                <a:solidFill>
                  <a:schemeClr val="tx2"/>
                </a:solidFill>
                <a:latin typeface="+mn-lt"/>
              </a:rPr>
              <a:t>5% of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fund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assets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invested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 err="1">
                <a:solidFill>
                  <a:schemeClr val="tx2"/>
                </a:solidFill>
                <a:latin typeface="+mn-lt"/>
              </a:rPr>
              <a:t>into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Arbun</a:t>
            </a: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 rot="2812237">
            <a:off x="2969420" y="3473583"/>
            <a:ext cx="2279116" cy="369332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2135858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 err="1">
                <a:solidFill>
                  <a:schemeClr val="tx2"/>
                </a:solidFill>
                <a:latin typeface="+mn-lt"/>
              </a:rPr>
              <a:t>Depending</a:t>
            </a:r>
            <a:r>
              <a:rPr lang="fr-CH" sz="1000" dirty="0">
                <a:solidFill>
                  <a:schemeClr val="tx2"/>
                </a:solidFill>
                <a:latin typeface="+mn-lt"/>
                <a:cs typeface="+mn-cs"/>
              </a:rPr>
              <a:t> 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on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shares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spot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price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 err="1">
                <a:solidFill>
                  <a:schemeClr val="tx2"/>
                </a:solidFill>
                <a:latin typeface="+mn-lt"/>
              </a:rPr>
              <a:t>Arbun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is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exercised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or not</a:t>
            </a: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 rot="18729337">
            <a:off x="918962" y="2884617"/>
            <a:ext cx="1266693" cy="34902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470662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>
                <a:solidFill>
                  <a:schemeClr val="tx2"/>
                </a:solidFill>
                <a:latin typeface="+mn-lt"/>
              </a:rPr>
              <a:t>95% of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fund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assets</a:t>
            </a: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 rot="17883859">
            <a:off x="1566069" y="3313710"/>
            <a:ext cx="1772134" cy="558481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21586882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>
                <a:solidFill>
                  <a:schemeClr val="tx2"/>
                </a:solidFill>
                <a:latin typeface="+mn-lt"/>
              </a:rPr>
              <a:t>100% return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at</a:t>
            </a:r>
            <a:r>
              <a:rPr lang="fr-CH" sz="1000" dirty="0">
                <a:solidFill>
                  <a:schemeClr val="tx2"/>
                </a:solidFill>
                <a:latin typeface="+mn-lt"/>
              </a:rPr>
              <a:t> </a:t>
            </a:r>
            <a:r>
              <a:rPr lang="fr-CH" sz="1000" dirty="0" err="1">
                <a:solidFill>
                  <a:schemeClr val="tx2"/>
                </a:solidFill>
                <a:latin typeface="+mn-lt"/>
              </a:rPr>
              <a:t>maturity</a:t>
            </a: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 rot="17206383">
            <a:off x="1564862" y="3011776"/>
            <a:ext cx="1686560" cy="430288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21586882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CH" sz="1000" dirty="0" err="1">
                <a:solidFill>
                  <a:schemeClr val="tx2"/>
                </a:solidFill>
                <a:latin typeface="+mn-lt"/>
              </a:rPr>
              <a:t>Expected</a:t>
            </a: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435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Examples of Sharia'a products &amp; structures</a:t>
            </a:r>
            <a:br>
              <a:rPr smtClean="0"/>
            </a:br>
            <a:r>
              <a:rPr sz="2000" b="0" smtClean="0"/>
              <a:t>Capital guaranteed funds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60775" y="1714500"/>
            <a:ext cx="1441450" cy="57785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en-US">
                <a:solidFill>
                  <a:schemeClr val="bg1"/>
                </a:solidFill>
                <a:latin typeface="+mn-lt"/>
              </a:rPr>
              <a:t>Investors</a:t>
            </a:r>
          </a:p>
        </p:txBody>
      </p:sp>
      <p:sp>
        <p:nvSpPr>
          <p:cNvPr id="6" name="Arc 5"/>
          <p:cNvSpPr/>
          <p:nvPr/>
        </p:nvSpPr>
        <p:spPr bwMode="auto">
          <a:xfrm>
            <a:off x="3911600" y="4840288"/>
            <a:ext cx="914400" cy="733425"/>
          </a:xfrm>
          <a:prstGeom prst="arc">
            <a:avLst/>
          </a:prstGeom>
          <a:noFill/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71842" dir="2700000" algn="ctr" rotWithShape="0">
              <a:srgbClr val="8C28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4369594" y="2674144"/>
            <a:ext cx="777875" cy="14287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675063" y="3070225"/>
            <a:ext cx="1441450" cy="57785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Lux SPV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687763" y="4276725"/>
            <a:ext cx="1441450" cy="57785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 type="none" w="sm" len="sm"/>
            <a:tailEnd type="none" w="med" len="lg"/>
          </a:ln>
        </p:spPr>
        <p:txBody>
          <a:bodyPr lIns="82000" tIns="82000" rIns="82000" bIns="82000" anchor="ctr"/>
          <a:lstStyle/>
          <a:p>
            <a:pPr algn="ctr">
              <a:defRPr/>
            </a:pPr>
            <a:r>
              <a:rPr lang="en-US">
                <a:solidFill>
                  <a:schemeClr val="bg1"/>
                </a:solidFill>
                <a:latin typeface="+mn-lt"/>
              </a:rPr>
              <a:t>Project Co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4493418" y="3933032"/>
            <a:ext cx="627063" cy="12700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 bwMode="auto">
          <a:xfrm>
            <a:off x="3703638" y="4908550"/>
            <a:ext cx="1319212" cy="909638"/>
          </a:xfrm>
          <a:prstGeom prst="ellipse">
            <a:avLst/>
          </a:prstGeom>
          <a:solidFill>
            <a:schemeClr val="tx2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bg2"/>
                </a:solidFill>
                <a:latin typeface="+mn-lt"/>
              </a:rPr>
              <a:t>Real Estate</a:t>
            </a:r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4930775" y="3706813"/>
            <a:ext cx="1909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A. Sale of assets</a:t>
            </a:r>
          </a:p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to SPV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5838825" y="3965576"/>
            <a:ext cx="1227137" cy="11112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3"/>
          </p:cNvCxnSpPr>
          <p:nvPr/>
        </p:nvCxnSpPr>
        <p:spPr>
          <a:xfrm flipV="1">
            <a:off x="5129213" y="4562475"/>
            <a:ext cx="1352550" cy="3175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</p:cNvCxnSpPr>
          <p:nvPr/>
        </p:nvCxnSpPr>
        <p:spPr>
          <a:xfrm flipV="1">
            <a:off x="5116513" y="3357563"/>
            <a:ext cx="1330325" cy="1587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0"/>
          <p:cNvSpPr txBox="1">
            <a:spLocks noChangeArrowheads="1"/>
          </p:cNvSpPr>
          <p:nvPr/>
        </p:nvSpPr>
        <p:spPr bwMode="auto">
          <a:xfrm>
            <a:off x="6542088" y="3559175"/>
            <a:ext cx="1909762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B. SPV leases assets</a:t>
            </a:r>
          </a:p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back to Project Co</a:t>
            </a: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4865688" y="2438400"/>
            <a:ext cx="19097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C. SPV issues Sukuk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6200000" flipV="1">
            <a:off x="3665537" y="2665413"/>
            <a:ext cx="777875" cy="12700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2428875" y="2427288"/>
            <a:ext cx="1909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 dirty="0">
                <a:solidFill>
                  <a:srgbClr val="002776"/>
                </a:solidFill>
                <a:latin typeface="+mn-lt"/>
              </a:rPr>
              <a:t>D. Proceeds from</a:t>
            </a:r>
          </a:p>
          <a:p>
            <a:pPr indent="-342900">
              <a:spcBef>
                <a:spcPts val="0"/>
              </a:spcBef>
              <a:defRPr/>
            </a:pPr>
            <a:r>
              <a:rPr lang="en-US" sz="1400" b="1" dirty="0" err="1">
                <a:solidFill>
                  <a:srgbClr val="002776"/>
                </a:solidFill>
                <a:latin typeface="+mn-lt"/>
              </a:rPr>
              <a:t>Sukuk</a:t>
            </a:r>
            <a:r>
              <a:rPr lang="en-US" sz="1400" b="1" dirty="0">
                <a:solidFill>
                  <a:srgbClr val="002776"/>
                </a:solidFill>
                <a:latin typeface="+mn-lt"/>
              </a:rPr>
              <a:t> issuance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4095750" y="3648075"/>
            <a:ext cx="14288" cy="606425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0"/>
          <p:cNvSpPr txBox="1">
            <a:spLocks noChangeArrowheads="1"/>
          </p:cNvSpPr>
          <p:nvPr/>
        </p:nvSpPr>
        <p:spPr bwMode="auto">
          <a:xfrm>
            <a:off x="2500313" y="3756025"/>
            <a:ext cx="1909762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E. Sales price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6200000" flipV="1">
            <a:off x="1697038" y="3956050"/>
            <a:ext cx="1227137" cy="11113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9" idx="1"/>
          </p:cNvCxnSpPr>
          <p:nvPr/>
        </p:nvCxnSpPr>
        <p:spPr>
          <a:xfrm flipV="1">
            <a:off x="2316163" y="4565650"/>
            <a:ext cx="1371600" cy="11113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 flipV="1">
            <a:off x="2295525" y="3359150"/>
            <a:ext cx="1379538" cy="4763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0"/>
          <p:cNvSpPr txBox="1">
            <a:spLocks noChangeArrowheads="1"/>
          </p:cNvSpPr>
          <p:nvPr/>
        </p:nvSpPr>
        <p:spPr bwMode="auto">
          <a:xfrm>
            <a:off x="514350" y="3595688"/>
            <a:ext cx="19097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F.  Payment of lease</a:t>
            </a:r>
          </a:p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Rentals to SPV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303463" y="3208338"/>
            <a:ext cx="1368425" cy="1587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V="1">
            <a:off x="1687513" y="2581275"/>
            <a:ext cx="1227137" cy="11113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286000" y="1960563"/>
            <a:ext cx="1379538" cy="4762"/>
          </a:xfrm>
          <a:prstGeom prst="straightConnector1">
            <a:avLst/>
          </a:prstGeom>
          <a:ln w="1905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0"/>
          <p:cNvSpPr txBox="1">
            <a:spLocks noChangeArrowheads="1"/>
          </p:cNvSpPr>
          <p:nvPr/>
        </p:nvSpPr>
        <p:spPr bwMode="auto">
          <a:xfrm>
            <a:off x="514350" y="2197100"/>
            <a:ext cx="190976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G. Profit payments</a:t>
            </a:r>
          </a:p>
          <a:p>
            <a:pPr indent="-342900">
              <a:spcBef>
                <a:spcPts val="0"/>
              </a:spcBef>
              <a:defRPr/>
            </a:pPr>
            <a:r>
              <a:rPr lang="en-US" sz="1400" b="1">
                <a:solidFill>
                  <a:srgbClr val="002776"/>
                </a:solidFill>
                <a:latin typeface="+mn-lt"/>
              </a:rPr>
              <a:t>and Sukuk redemption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57188" y="1285875"/>
            <a:ext cx="3000375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u="sng" dirty="0">
                <a:solidFill>
                  <a:schemeClr val="tx2"/>
                </a:solidFill>
              </a:rPr>
              <a:t>Example of </a:t>
            </a:r>
            <a:r>
              <a:rPr lang="en-US" sz="1600" b="1" u="sng" dirty="0" err="1">
                <a:solidFill>
                  <a:schemeClr val="tx2"/>
                </a:solidFill>
              </a:rPr>
              <a:t>Sukuk</a:t>
            </a:r>
            <a:r>
              <a:rPr lang="en-US" sz="1600" b="1" u="sng" dirty="0">
                <a:solidFill>
                  <a:schemeClr val="tx2"/>
                </a:solidFill>
              </a:rPr>
              <a:t> </a:t>
            </a:r>
            <a:r>
              <a:rPr lang="en-US" sz="1600" b="1" u="sng" dirty="0" err="1">
                <a:solidFill>
                  <a:schemeClr val="tx2"/>
                </a:solidFill>
              </a:rPr>
              <a:t>Ijarah</a:t>
            </a:r>
            <a:endParaRPr lang="en-US" sz="1600" b="1" u="sng" dirty="0">
              <a:solidFill>
                <a:schemeClr val="tx2"/>
              </a:solidFill>
            </a:endParaRPr>
          </a:p>
        </p:txBody>
      </p:sp>
      <p:sp>
        <p:nvSpPr>
          <p:cNvPr id="1538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Examples of Sharia'a products &amp; structures</a:t>
            </a:r>
            <a:br>
              <a:rPr smtClean="0"/>
            </a:br>
            <a:r>
              <a:rPr sz="2000" b="0" smtClean="0"/>
              <a:t>Sukuk</a:t>
            </a:r>
          </a:p>
        </p:txBody>
      </p:sp>
      <p:sp>
        <p:nvSpPr>
          <p:cNvPr id="2" name="Rectangle 1"/>
          <p:cNvSpPr/>
          <p:nvPr/>
        </p:nvSpPr>
        <p:spPr>
          <a:xfrm>
            <a:off x="242888" y="5840413"/>
            <a:ext cx="8191500" cy="585787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CN" sz="1600" dirty="0">
                <a:solidFill>
                  <a:schemeClr val="tx2"/>
                </a:solidFill>
                <a:latin typeface="+mn-lt"/>
                <a:cs typeface="+mn-cs"/>
              </a:rPr>
              <a:t>Often called “Islamic Bonds”; however very different from bonds:  undivided and proportionate ownership in underlying asset(s)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727200" y="2409825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Examples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071563" y="2409825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727200" y="3105150"/>
            <a:ext cx="6399213" cy="585788"/>
          </a:xfrm>
          <a:prstGeom prst="rect">
            <a:avLst/>
          </a:prstGeom>
          <a:solidFill>
            <a:srgbClr val="00A1DE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b="1" dirty="0">
                <a:solidFill>
                  <a:schemeClr val="bg1"/>
                </a:solidFill>
              </a:rPr>
              <a:t>Islamic Finance in Luxembourg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071563" y="310515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1727200" y="1714500"/>
            <a:ext cx="6399213" cy="585788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marL="176128" indent="-176128" eaLnBrk="0" hangingPunct="0">
              <a:defRPr/>
            </a:pPr>
            <a:r>
              <a:rPr lang="en-US" dirty="0">
                <a:solidFill>
                  <a:schemeClr val="tx2"/>
                </a:solidFill>
              </a:rPr>
              <a:t>Main principles / differences with conventional banking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1071563" y="1714500"/>
            <a:ext cx="585787" cy="585788"/>
          </a:xfrm>
          <a:prstGeom prst="rect">
            <a:avLst/>
          </a:prstGeom>
          <a:solidFill>
            <a:schemeClr val="accent3"/>
          </a:solidFill>
          <a:ln w="25400" algn="ctr">
            <a:solidFill>
              <a:schemeClr val="accent3"/>
            </a:solidFill>
            <a:miter lim="800000"/>
            <a:headEnd/>
            <a:tailEnd/>
          </a:ln>
        </p:spPr>
        <p:txBody>
          <a:bodyPr lIns="91352" tIns="91352" rIns="91352" bIns="91352"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588"/>
            <a:r>
              <a:rPr lang="fr-CH" smtClean="0"/>
              <a:t>Agenda</a:t>
            </a: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Deloitt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3505</TotalTime>
  <Words>1002</Words>
  <Application>Microsoft Office PowerPoint</Application>
  <PresentationFormat>On-screen Show (4:3)</PresentationFormat>
  <Paragraphs>214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Arial (Headings)</vt:lpstr>
      <vt:lpstr>SimSun</vt:lpstr>
      <vt:lpstr>2_Deloitte</vt:lpstr>
      <vt:lpstr>Islamic Finance  Would you rather go for 3 wishes  or for countless opportunities?   Comparison with conventional banking The Luxembourg case   </vt:lpstr>
      <vt:lpstr>Agenda</vt:lpstr>
      <vt:lpstr>Islamic Finance Main principles</vt:lpstr>
      <vt:lpstr>Islamic Finance Differences with conventional banking</vt:lpstr>
      <vt:lpstr>Agenda</vt:lpstr>
      <vt:lpstr>Examples of Sharia'a products &amp; structures Islamic banking business is very different from conventional banking     </vt:lpstr>
      <vt:lpstr>Examples of Sharia'a products &amp; structures Capital guaranteed funds </vt:lpstr>
      <vt:lpstr>Examples of Sharia'a products &amp; structures Sukuk</vt:lpstr>
      <vt:lpstr>Agenda</vt:lpstr>
      <vt:lpstr>Islamic Finance in Luxembourg Not something new   </vt:lpstr>
      <vt:lpstr>Islamic Finance in Luxembourg Not something new</vt:lpstr>
      <vt:lpstr>Islamic Finance in Luxembourg DTT network with countries having significant Muslim population </vt:lpstr>
      <vt:lpstr>Islamic Finance in Luxembourg Tax authorities confirmed level playing field</vt:lpstr>
      <vt:lpstr>Opportunities through Luxembourg </vt:lpstr>
      <vt:lpstr>Contact persons</vt:lpstr>
      <vt:lpstr>Slide 16</vt:lpstr>
    </vt:vector>
  </TitlesOfParts>
  <Company>DT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Times New Roman 28pt, Line spacing 28pt Title 2 – Times new roman</dc:title>
  <dc:creator>bbaenajimenez</dc:creator>
  <cp:lastModifiedBy>Christophe </cp:lastModifiedBy>
  <cp:revision>482</cp:revision>
  <cp:lastPrinted>2012-10-05T07:34:49Z</cp:lastPrinted>
  <dcterms:created xsi:type="dcterms:W3CDTF">2009-03-24T23:32:47Z</dcterms:created>
  <dcterms:modified xsi:type="dcterms:W3CDTF">2013-08-06T10:25:20Z</dcterms:modified>
</cp:coreProperties>
</file>