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182A02"/>
    <a:srgbClr val="A25100"/>
    <a:srgbClr val="482400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94" d="100"/>
          <a:sy n="94" d="100"/>
        </p:scale>
        <p:origin x="-474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51FF9-DD82-4206-915E-9F38DB4864CB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D9508-E1BD-40EC-B5FA-9EF6351B5507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97BF2-8DB3-4386-97BE-3F91BB9EE88E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97095-B6FD-4C8D-9374-E122D04BAB1B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7775E-BED2-40B8-81BC-E4D5EBB5271B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BA4BB-DCC9-481C-82D3-C99DB3806EF0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DD94A-E7B5-41B4-A7FE-7DEF3D1CEDDA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5FC0B-5B2C-4213-9E22-2A4AC7285194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513B5-8EFD-435C-9FD1-6A2830965C6B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1C7E0-A77D-4B90-BD4C-5C4403451553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DA509-189A-40AD-823A-487F82612F1E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fld id="{97CEC760-C26C-4249-AEAD-C5CB56B9EF48}" type="slidenum">
              <a:rPr lang="ar-SA"/>
              <a:pPr>
                <a:defRPr/>
              </a:pPr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0" y="404813"/>
            <a:ext cx="5194300" cy="572135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Dr. Muhammad Abdul-Kareem Al-Issa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Born 1965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Married with 3 sons 1 daughter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PHD in Judicial Studies from Al-Imam Mohammed Ben Saud Islamic University.KSA.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Former Vice-Chairman of Administrative Justice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Appointed Minister of Justice for The Kingdom of Saudi Arabia in February 2009.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President of the Supreme Judicial Council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Member of the Senior Scholars Commission (SSC) 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Member of the Supreme Council of Islamic Affairs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Member of the Saudi Jurisprudence Society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Member of the Arab Union for international Arbitration of the Arab League Countries</a:t>
            </a:r>
            <a:endParaRPr lang="en-GB" sz="1900" b="1" smtClean="0">
              <a:solidFill>
                <a:schemeClr val="tx2"/>
              </a:solidFill>
              <a:latin typeface="Utsaah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GB" sz="1900" b="1" smtClean="0">
                <a:solidFill>
                  <a:schemeClr val="tx2"/>
                </a:solidFill>
                <a:latin typeface="Utsaah" pitchFamily="34" charset="0"/>
              </a:rPr>
              <a:t>Head of the Executive Office of Arab Justice Ministers </a:t>
            </a:r>
            <a:endParaRPr lang="en-US" sz="1900" b="1" smtClean="0">
              <a:solidFill>
                <a:schemeClr val="tx2"/>
              </a:solidFill>
              <a:latin typeface="Utsaah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Professor of Administrative Justice at the Higher Institute of Judiciary at Al-Imam Muhammad Bin Saud Islamic University.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Supervised &amp; discussed various academic researches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Conducted an abundance of judicial researches 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1900" b="1" smtClean="0">
                <a:solidFill>
                  <a:schemeClr val="tx2"/>
                </a:solidFill>
                <a:latin typeface="Utsaah" pitchFamily="34" charset="0"/>
              </a:rPr>
              <a:t>Obtained various local &amp; Inter memberships, Awards, medals and certificates of Appreciation.</a:t>
            </a:r>
          </a:p>
        </p:txBody>
      </p:sp>
      <p:pic>
        <p:nvPicPr>
          <p:cNvPr id="20484" name="Picture 4" descr="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76250"/>
            <a:ext cx="285750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6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204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7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/>
            <a:r>
              <a:rPr lang="en-US" b="1" i="1" smtClean="0">
                <a:solidFill>
                  <a:srgbClr val="663300"/>
                </a:solidFill>
                <a:latin typeface="Utsaah" pitchFamily="34" charset="0"/>
              </a:rPr>
              <a:t>Notation and codification of the jurisprudences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/>
            <a:r>
              <a:rPr lang="en-US" b="1" i="1" smtClean="0">
                <a:solidFill>
                  <a:srgbClr val="663300"/>
                </a:solidFill>
                <a:latin typeface="Utsaah" pitchFamily="34" charset="0"/>
              </a:rPr>
              <a:t>Jurisprudences regarding the freedom of expression</a:t>
            </a:r>
          </a:p>
          <a:p>
            <a:pPr algn="l" rtl="0" eaLnBrk="1" hangingPunct="1"/>
            <a:r>
              <a:rPr lang="en-US" smtClean="0">
                <a:latin typeface="Utsaah" pitchFamily="34" charset="0"/>
              </a:rPr>
              <a:t>The distinction between the freedom of expression and the disturbance of the public order</a:t>
            </a:r>
          </a:p>
          <a:p>
            <a:pPr algn="l" rtl="0" eaLnBrk="1" hangingPunct="1"/>
            <a:r>
              <a:rPr lang="en-US" smtClean="0">
                <a:latin typeface="Utsaah" pitchFamily="34" charset="0"/>
              </a:rPr>
              <a:t>The distinction between the freedom of expression and submitting misleading information publicly </a:t>
            </a:r>
          </a:p>
          <a:p>
            <a:pPr algn="l" rtl="0" eaLnBrk="1" hangingPunct="1"/>
            <a:r>
              <a:rPr lang="en-US" smtClean="0">
                <a:latin typeface="Utsaah" pitchFamily="34" charset="0"/>
              </a:rPr>
              <a:t>The distinction between the freedom of expression and abusing the freedoms of others and offending their dignity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2400" b="1" i="1" smtClean="0">
                <a:solidFill>
                  <a:srgbClr val="663300"/>
                </a:solidFill>
                <a:latin typeface="Utsaah" pitchFamily="34" charset="0"/>
              </a:rPr>
              <a:t>Confronting the global dilemma and phenomenon in the slow pace of litigation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smtClean="0">
                <a:latin typeface="Utsaah" pitchFamily="34" charset="0"/>
              </a:rPr>
              <a:t>Establishment of different centers to intermediate and settle cases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smtClean="0">
                <a:latin typeface="Utsaah" pitchFamily="34" charset="0"/>
              </a:rPr>
              <a:t>Activation of social work, establishment of ministerial agency seeking settlement and arbitration as well as agency for family matters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smtClean="0">
                <a:latin typeface="Utsaah" pitchFamily="34" charset="0"/>
              </a:rPr>
              <a:t>Encourage and support the general legal cultural in the society through cooperation with several consulting firms, universities and respective organization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smtClean="0">
                <a:latin typeface="Utsaah" pitchFamily="34" charset="0"/>
              </a:rPr>
              <a:t>Arbitration ( ensure privacy – speedy proceedings – freehand in choosing the respective judges )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smtClean="0">
                <a:latin typeface="Utsaah" pitchFamily="34" charset="0"/>
              </a:rPr>
              <a:t>Introducing amendments on arbitration laws (adaptability of the arbitration documents – form conformity and subject surveillance – appeal court surveillance)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/>
            <a:r>
              <a:rPr lang="en-US" b="1" i="1" smtClean="0">
                <a:solidFill>
                  <a:srgbClr val="663300"/>
                </a:solidFill>
                <a:latin typeface="Utsaah" pitchFamily="34" charset="0"/>
              </a:rPr>
              <a:t>Foreign judicial rulings and foreign arbitral rulings (international, regional, bilateral agreements -  reciprocal treatment )</a:t>
            </a:r>
            <a:r>
              <a:rPr lang="en-US" smtClean="0">
                <a:solidFill>
                  <a:srgbClr val="663300"/>
                </a:solidFill>
                <a:latin typeface="Utsaah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sz="2400" b="1" i="1" smtClean="0">
                <a:solidFill>
                  <a:srgbClr val="663300"/>
                </a:solidFill>
                <a:latin typeface="Utsaah" pitchFamily="34" charset="0"/>
              </a:rPr>
              <a:t>Commercial law: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  <a:latin typeface="Utsaah" pitchFamily="34" charset="0"/>
              </a:rPr>
              <a:t>Law of the year 1931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  <a:latin typeface="Utsaah" pitchFamily="34" charset="0"/>
              </a:rPr>
              <a:t>Several texts added to update the same law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  <a:latin typeface="Utsaah" pitchFamily="34" charset="0"/>
              </a:rPr>
              <a:t>The competence of the commercial courts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  <a:latin typeface="Utsaah" pitchFamily="34" charset="0"/>
              </a:rPr>
              <a:t>Adjudicating disputes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  <a:latin typeface="Utsaah" pitchFamily="34" charset="0"/>
              </a:rPr>
              <a:t>Protecting the market place (reaching settlement to avoid Bankruptcy – the continuity of the legal entity during the liquidation process)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  <a:latin typeface="Utsaah" pitchFamily="34" charset="0"/>
              </a:rPr>
              <a:t>The merits of the commercial law (Jurisprudential texts - Judicial principles – customs and usages – theories and general principals of the commercial law)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smtClean="0">
                <a:solidFill>
                  <a:schemeClr val="tx2"/>
                </a:solidFill>
                <a:latin typeface="Utsaah" pitchFamily="34" charset="0"/>
              </a:rPr>
              <a:t>Publishing of the commercial law rulings</a:t>
            </a:r>
            <a:r>
              <a:rPr lang="en-US" sz="2400" b="1" i="1" smtClean="0">
                <a:solidFill>
                  <a:srgbClr val="663300"/>
                </a:solidFill>
                <a:latin typeface="Utsaah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/>
            <a:r>
              <a:rPr lang="en-US" b="1" i="1" smtClean="0">
                <a:solidFill>
                  <a:srgbClr val="663300"/>
                </a:solidFill>
                <a:latin typeface="Utsaah" pitchFamily="34" charset="0"/>
              </a:rPr>
              <a:t>Islamic commercial banking</a:t>
            </a:r>
          </a:p>
          <a:p>
            <a:pPr algn="l" rtl="0" eaLnBrk="1" hangingPunct="1"/>
            <a:r>
              <a:rPr lang="en-US" smtClean="0">
                <a:latin typeface="Utsaah" pitchFamily="34" charset="0"/>
              </a:rPr>
              <a:t>Finding solutions and redefining</a:t>
            </a:r>
          </a:p>
          <a:p>
            <a:pPr algn="l" rtl="0" eaLnBrk="1" hangingPunct="1"/>
            <a:r>
              <a:rPr lang="en-US" smtClean="0">
                <a:latin typeface="Utsaah" pitchFamily="34" charset="0"/>
              </a:rPr>
              <a:t>The request of many global banks to get familiar with the Islamic banking experience</a:t>
            </a:r>
          </a:p>
          <a:p>
            <a:pPr algn="l" rtl="0" eaLnBrk="1" hangingPunct="1"/>
            <a:r>
              <a:rPr lang="en-US" smtClean="0">
                <a:latin typeface="Utsaah" pitchFamily="34" charset="0"/>
              </a:rPr>
              <a:t>Some example ( bank acting as a partner not a lender) </a:t>
            </a:r>
          </a:p>
          <a:p>
            <a:pPr algn="l" rtl="0" eaLnBrk="1" hangingPunct="1"/>
            <a:r>
              <a:rPr lang="en-US" smtClean="0">
                <a:latin typeface="Utsaah" pitchFamily="34" charset="0"/>
              </a:rPr>
              <a:t>Legislations supporting Islamic banking ( real estate mortgage law – real estate financing law – the law of surveillance of the financing companies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/>
            <a:r>
              <a:rPr lang="en-US" b="1" i="1" smtClean="0">
                <a:solidFill>
                  <a:srgbClr val="663300"/>
                </a:solidFill>
                <a:latin typeface="Utsaah" pitchFamily="34" charset="0"/>
              </a:rPr>
              <a:t>Law of implementation</a:t>
            </a:r>
          </a:p>
          <a:p>
            <a:pPr algn="l" rtl="0" eaLnBrk="1" hangingPunct="1"/>
            <a:r>
              <a:rPr lang="en-US" smtClean="0">
                <a:latin typeface="Utsaah" pitchFamily="34" charset="0"/>
              </a:rPr>
              <a:t>Competence of the implementation judge</a:t>
            </a:r>
          </a:p>
          <a:p>
            <a:pPr algn="l" rtl="0" eaLnBrk="1" hangingPunct="1"/>
            <a:r>
              <a:rPr lang="en-US" smtClean="0">
                <a:latin typeface="Utsaah" pitchFamily="34" charset="0"/>
              </a:rPr>
              <a:t>Alleviation of legal burdens ( implementation bonds)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2000" b="1" i="1" smtClean="0">
                <a:solidFill>
                  <a:srgbClr val="663300"/>
                </a:solidFill>
                <a:latin typeface="Utsaah" pitchFamily="34" charset="0"/>
              </a:rPr>
              <a:t>Human rights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Establishment of national and governmental organization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Their essential and courage role to follow up cases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The ability to criticize some of the public and private establishments based on sound and transparent reports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The presence of the said human right organization in the Judicial proceedings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Developing the state’s support for the judicial and supervisory work ( the establishment of a body for integrity and transparency – follow up efficiently and courageously the performance of the executive agencies and the defamation of those condemned)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Combating human trafficking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Combating money laundering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Offer legal assistance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The cooperation with the international human right associations and organizations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000" smtClean="0">
                <a:solidFill>
                  <a:schemeClr val="tx2"/>
                </a:solidFill>
                <a:latin typeface="Utsaah" pitchFamily="34" charset="0"/>
              </a:rPr>
              <a:t>Notes on some judicial reports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Dr. Mohammad Abdullkareem Al Essa</a:t>
            </a:r>
          </a:p>
        </p:txBody>
      </p:sp>
      <p:pic>
        <p:nvPicPr>
          <p:cNvPr id="2052" name="Picture 4" descr="logo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/>
          <a:stretch>
            <a:fillRect/>
          </a:stretch>
        </p:blipFill>
        <p:spPr bwMode="auto">
          <a:xfrm>
            <a:off x="3205163" y="692150"/>
            <a:ext cx="27336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937000" y="4992688"/>
            <a:ext cx="1228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23 April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3000" b="1" i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A historical overview on the judicial system in the kingdom of the Saudi Arabia</a:t>
            </a:r>
          </a:p>
          <a:p>
            <a:pPr algn="l" rtl="0" eaLnBrk="1" hangingPunct="1">
              <a:defRPr/>
            </a:pP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The emergence of the legal procedures according to customary principals</a:t>
            </a:r>
          </a:p>
          <a:p>
            <a:pPr algn="l" rtl="0" eaLnBrk="1" hangingPunct="1">
              <a:defRPr/>
            </a:pPr>
            <a:r>
              <a:rPr lang="en-US" sz="30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The conversion of the procedures into legal 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b="1" i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The judicial reference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Non contradiction of the Islamic texts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Lack of legal texts in civil, commercial and penal articles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The common basis of justice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The compatibility of the Islamic principles (fiqh)with most of known legal theories 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The multiplicity of diligence (ijtihad) regarding the islamic texts is similar and comparable to the interpretation of the legal texts and the application of  the constitutional principals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Pave the possibility of the discretionary authority of the judge ( judicial creativity and innovation to apply justice without any time constraints)   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The discretionary authority of the judge and its reinforcing and boosting for the legal principals, jurisprudences and legislations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b="1" i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The right to seek usual judge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a) The guarantees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- The multiplicity of the litigating degrees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- The application of transparency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- The right to seek the help of a lawyer or more in all litigating steps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- Cost free litigation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- Judicial assistance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b="1" i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b) Dealing equally and applying the same system with all Judicial cases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Example: terrorism  and national security cases</a:t>
            </a:r>
            <a:r>
              <a:rPr lang="en-US" sz="2800" smtClean="0">
                <a:latin typeface="Utsaah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b="1" i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Judicial Authority Law</a:t>
            </a:r>
          </a:p>
          <a:p>
            <a:pPr algn="l" rtl="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Customary laws</a:t>
            </a:r>
          </a:p>
          <a:p>
            <a:pPr algn="l" rtl="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Law of the year 1975</a:t>
            </a:r>
          </a:p>
          <a:p>
            <a:pPr algn="l" rtl="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Law of the year 2007</a:t>
            </a:r>
          </a:p>
          <a:p>
            <a:pPr algn="l" rtl="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The project of amendments on laws of civil and criminal pleadings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b="1" i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Features of the new Judicial Authority Law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Reinforcement of the independence of the judicial authority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separation of Judicial work from supreme judicial council ( the establishment of a supreme court)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independence of the administrative justice from the general justice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courts of the general justice with its levels and its Council of Judges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theoretical base of the separation between the administrative justice from the general justice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enlargement of the  qualitative specialization ( general courts, commercial courts, criminal courts, labor courts, personal status tribunals )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Enlarging the possibilities of establishing specialized tribunals as appropriate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importance of the qualitative specialization in ensuring the quality of work, mitigate judges’ work load and underlining the significance of training missions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1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Reinforcement or the rule of the Judicial Inspection without interfering or influencing the judicial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b="1" i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Utsaah" pitchFamily="34" charset="0"/>
              </a:rPr>
              <a:t>Combining the two concepts : jurisprudences and that of legal texts</a:t>
            </a:r>
            <a:r>
              <a:rPr lang="en-US" b="1" smtClean="0">
                <a:solidFill>
                  <a:srgbClr val="663300"/>
                </a:solidFill>
                <a:latin typeface="Utsaah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smtClean="0">
                <a:solidFill>
                  <a:srgbClr val="66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Judicial System in Saudi Arabia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algn="l" rtl="0" eaLnBrk="1" hangingPunct="1"/>
            <a:r>
              <a:rPr lang="en-US" sz="2800" b="1" i="1" smtClean="0">
                <a:solidFill>
                  <a:srgbClr val="663300"/>
                </a:solidFill>
                <a:latin typeface="Utsaah" pitchFamily="34" charset="0"/>
              </a:rPr>
              <a:t>Equality of international agreements with local laws and prioritizing it in case of conflict or non compatibility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1063</Words>
  <Application>Microsoft Office PowerPoint</Application>
  <PresentationFormat>On-screen Show (4:3)</PresentationFormat>
  <Paragraphs>110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Utsaah</vt:lpstr>
      <vt:lpstr>تصميم افتراضي</vt:lpstr>
      <vt:lpstr>Slide 1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  <vt:lpstr>Judicial System in Saudi Arabia</vt:lpstr>
    </vt:vector>
  </TitlesOfParts>
  <Company>alsayra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 and title</dc:title>
  <dc:creator>nasser</dc:creator>
  <cp:lastModifiedBy>Christophe </cp:lastModifiedBy>
  <cp:revision>65</cp:revision>
  <dcterms:created xsi:type="dcterms:W3CDTF">2013-04-22T00:45:55Z</dcterms:created>
  <dcterms:modified xsi:type="dcterms:W3CDTF">2013-07-24T13:17:42Z</dcterms:modified>
</cp:coreProperties>
</file>